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4" showSpecialPlsOnTitleSld="0" saveSubsetFonts="1" autoCompressPictures="0">
  <p:sldMasterIdLst>
    <p:sldMasterId id="2147483666" r:id="rId4"/>
    <p:sldMasterId id="2147483685" r:id="rId5"/>
    <p:sldMasterId id="2147483648" r:id="rId6"/>
  </p:sldMasterIdLst>
  <p:notesMasterIdLst>
    <p:notesMasterId r:id="rId27"/>
  </p:notesMasterIdLst>
  <p:handoutMasterIdLst>
    <p:handoutMasterId r:id="rId28"/>
  </p:handoutMasterIdLst>
  <p:sldIdLst>
    <p:sldId id="275" r:id="rId7"/>
    <p:sldId id="268" r:id="rId8"/>
    <p:sldId id="269" r:id="rId9"/>
    <p:sldId id="270" r:id="rId10"/>
    <p:sldId id="264" r:id="rId11"/>
    <p:sldId id="285" r:id="rId12"/>
    <p:sldId id="286" r:id="rId13"/>
    <p:sldId id="272" r:id="rId14"/>
    <p:sldId id="284" r:id="rId15"/>
    <p:sldId id="283" r:id="rId16"/>
    <p:sldId id="282" r:id="rId17"/>
    <p:sldId id="281" r:id="rId18"/>
    <p:sldId id="280" r:id="rId19"/>
    <p:sldId id="279" r:id="rId20"/>
    <p:sldId id="278" r:id="rId21"/>
    <p:sldId id="277" r:id="rId22"/>
    <p:sldId id="274" r:id="rId23"/>
    <p:sldId id="265" r:id="rId24"/>
    <p:sldId id="287" r:id="rId25"/>
    <p:sldId id="276" r:id="rId26"/>
  </p:sldIdLst>
  <p:sldSz cx="9144000" cy="6858000" type="screen4x3"/>
  <p:notesSz cx="6797675" cy="9928225"/>
  <p:defaultTextStyle>
    <a:defPPr>
      <a:defRPr lang="nl-NL"/>
    </a:defPPr>
    <a:lvl1pPr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631"/>
    <a:srgbClr val="E95E2E"/>
    <a:srgbClr val="00659E"/>
    <a:srgbClr val="005A8C"/>
    <a:srgbClr val="004175"/>
    <a:srgbClr val="508B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B591E-14E3-4AD2-94CA-5D6D5CEBD995}" v="39" dt="2022-07-21T12:35:36.7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603" autoAdjust="0"/>
  </p:normalViewPr>
  <p:slideViewPr>
    <p:cSldViewPr snapToGrid="0">
      <p:cViewPr varScale="1">
        <p:scale>
          <a:sx n="60" d="100"/>
          <a:sy n="60" d="100"/>
        </p:scale>
        <p:origin x="2098" y="53"/>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nl-NL"/>
          </a:p>
        </p:txBody>
      </p:sp>
      <p:sp>
        <p:nvSpPr>
          <p:cNvPr id="3" name="Tijdelijke aanduiding voor datum 2"/>
          <p:cNvSpPr>
            <a:spLocks noGrp="1"/>
          </p:cNvSpPr>
          <p:nvPr>
            <p:ph type="dt" sz="quarter"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210FF80-7BD0-443B-A5A4-EB95C46B52E5}" type="datetime1">
              <a:rPr lang="nl-NL" altLang="nl-NL"/>
              <a:pPr/>
              <a:t>8-11-2023</a:t>
            </a:fld>
            <a:endParaRPr lang="nl-NL" altLang="nl-NL"/>
          </a:p>
        </p:txBody>
      </p:sp>
      <p:sp>
        <p:nvSpPr>
          <p:cNvPr id="4" name="Tijdelijke aanduiding voor voettekst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nl-NL"/>
          </a:p>
        </p:txBody>
      </p:sp>
      <p:sp>
        <p:nvSpPr>
          <p:cNvPr id="5" name="Tijdelijke aanduiding voor dianummer 4"/>
          <p:cNvSpPr>
            <a:spLocks noGrp="1"/>
          </p:cNvSpPr>
          <p:nvPr>
            <p:ph type="sldNum" sz="quarter" idx="3"/>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F5102A6-8250-4EB7-83A5-A73E10DC6DFE}" type="slidenum">
              <a:rPr lang="nl-NL" altLang="nl-NL"/>
              <a:pPr/>
              <a:t>‹nr.›</a:t>
            </a:fld>
            <a:endParaRPr lang="nl-NL" altLang="nl-NL"/>
          </a:p>
        </p:txBody>
      </p:sp>
    </p:spTree>
    <p:extLst>
      <p:ext uri="{BB962C8B-B14F-4D97-AF65-F5344CB8AC3E}">
        <p14:creationId xmlns:p14="http://schemas.microsoft.com/office/powerpoint/2010/main" val="12746355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nl-NL"/>
          </a:p>
        </p:txBody>
      </p:sp>
      <p:sp>
        <p:nvSpPr>
          <p:cNvPr id="3" name="Tijdelijke aanduiding voor datum 2"/>
          <p:cNvSpPr>
            <a:spLocks noGrp="1"/>
          </p:cNvSpPr>
          <p:nvPr>
            <p:ph type="dt"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54029BEB-FAAF-4ACE-9F97-3157E1ACE5A7}" type="datetime1">
              <a:rPr lang="nl-NL" altLang="nl-NL"/>
              <a:pPr/>
              <a:t>8-11-2023</a:t>
            </a:fld>
            <a:endParaRPr lang="nl-NL" alt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noProof="0"/>
              <a:t>Klik om de tekststijl van het model te bewerken</a:t>
            </a:r>
          </a:p>
          <a:p>
            <a:pPr lvl="1"/>
            <a:r>
              <a:rPr lang="en-US" noProof="0"/>
              <a:t>Tweede niveau</a:t>
            </a:r>
          </a:p>
          <a:p>
            <a:pPr lvl="2"/>
            <a:r>
              <a:rPr lang="en-US" noProof="0"/>
              <a:t>Derde niveau</a:t>
            </a:r>
          </a:p>
          <a:p>
            <a:pPr lvl="3"/>
            <a:r>
              <a:rPr lang="en-US" noProof="0"/>
              <a:t>Vierde niveau</a:t>
            </a:r>
          </a:p>
          <a:p>
            <a:pPr lvl="4"/>
            <a:r>
              <a:rPr lang="en-US" noProof="0"/>
              <a:t>Vijfde niveau</a:t>
            </a:r>
            <a:endParaRPr lang="nl-NL" noProof="0"/>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nl-NL"/>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A23F0E4-FDF8-404F-A173-6E53D21833BA}" type="slidenum">
              <a:rPr lang="nl-NL" altLang="nl-NL"/>
              <a:pPr/>
              <a:t>‹nr.›</a:t>
            </a:fld>
            <a:endParaRPr lang="nl-NL" altLang="nl-NL"/>
          </a:p>
        </p:txBody>
      </p:sp>
    </p:spTree>
    <p:extLst>
      <p:ext uri="{BB962C8B-B14F-4D97-AF65-F5344CB8AC3E}">
        <p14:creationId xmlns:p14="http://schemas.microsoft.com/office/powerpoint/2010/main" val="276797407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err="1"/>
              <a:t>Cameron</a:t>
            </a:r>
            <a:r>
              <a:rPr lang="nl-NL" altLang="nl-NL"/>
              <a:t> Townsend was een Amerikaanse Bijbelverkoper die probeerde zijn Spaanse Bijbels aan de indianen te verkopen. De indianen waren de Spaanse taal niet machtig en hadden dus geen toegang tot de Bijbel. Ze stelden hem de vraag zoals die op de dia staat. De vraag zette </a:t>
            </a:r>
            <a:r>
              <a:rPr lang="nl-NL" altLang="nl-NL" err="1"/>
              <a:t>Cameron</a:t>
            </a:r>
            <a:r>
              <a:rPr lang="nl-NL" altLang="nl-NL"/>
              <a:t> aan het denken. Zo is het Bijbelvertaalwerk van Wycliffe Bijbelvertalers begonnen. </a:t>
            </a:r>
          </a:p>
          <a:p>
            <a:endParaRPr lang="nl-NL" altLang="nl-NL"/>
          </a:p>
          <a:p>
            <a:r>
              <a:rPr lang="nl-NL" altLang="nl-NL"/>
              <a:t>Lees meer over de geschiedenis van het Bijbelvertaalwerk via http://www.wycliffe.nl/over-ons/geschiedenis/. </a:t>
            </a:r>
          </a:p>
          <a:p>
            <a:endParaRPr lang="nl-NL"/>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4</a:t>
            </a:fld>
            <a:endParaRPr lang="nl-NL" altLang="nl-NL"/>
          </a:p>
        </p:txBody>
      </p:sp>
    </p:spTree>
    <p:extLst>
      <p:ext uri="{BB962C8B-B14F-4D97-AF65-F5344CB8AC3E}">
        <p14:creationId xmlns:p14="http://schemas.microsoft.com/office/powerpoint/2010/main" val="3390269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a:t>In het Bijbelboek Handelingen lees je over de uitstoring van de Heilige Geest. Wij vieren dit nu nog steeds tijdens het Pinksterfeest. De volgelingen van Jezus werden vervuld van de Heilige Geest en begonnen op luide toon te spreken in vreemde talen. De toehoorders, afkomstig uit allerlei volken op aarde, werden aangesproken in hun moedertaal. </a:t>
            </a:r>
          </a:p>
          <a:p>
            <a:endParaRPr lang="nl-NL" altLang="nl-NL"/>
          </a:p>
          <a:p>
            <a:r>
              <a:rPr lang="nl-NL" altLang="nl-NL"/>
              <a:t>Lees het hele verhaal over de uitstorting van de Heilige Geest in Handelingen 2. </a:t>
            </a:r>
          </a:p>
          <a:p>
            <a:endParaRPr lang="nl-NL"/>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5</a:t>
            </a:fld>
            <a:endParaRPr lang="nl-NL" altLang="nl-NL"/>
          </a:p>
        </p:txBody>
      </p:sp>
    </p:spTree>
    <p:extLst>
      <p:ext uri="{BB962C8B-B14F-4D97-AF65-F5344CB8AC3E}">
        <p14:creationId xmlns:p14="http://schemas.microsoft.com/office/powerpoint/2010/main" val="2573907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Cameron Townsend was een Amerikaanse Bijbelverkoper die probeerde zijn Spaanse Bijbels aan de indianen te verkopen. De indianen waren de Spaanse taal niet machtig en hadden dus geen toegang tot de Bijbel. Ze stelden hem de vraag zoals die op de dia staat. De vraag zette Cameron aan het denken. Zo is het Bijbelvertaalwerk van Wycliffe Bijbelvertalers begonnen. </a:t>
            </a:r>
            <a:br>
              <a:rPr lang="nl-NL" altLang="nl-NL" dirty="0"/>
            </a:br>
            <a:r>
              <a:rPr lang="nl-NL" altLang="nl-NL" dirty="0"/>
              <a:t>Op de foto staat Cameron Townsend overigens met mensen uit Papoea-Nieuw-Guinea. </a:t>
            </a:r>
          </a:p>
          <a:p>
            <a:endParaRPr lang="nl-NL" altLang="nl-NL" dirty="0"/>
          </a:p>
          <a:p>
            <a:r>
              <a:rPr lang="nl-NL" altLang="nl-NL" dirty="0"/>
              <a:t>Lees meer over de geschiedenis van het Bijbelvertaalwerk via http://www.wycliffe.nl/geschiedenis/. </a:t>
            </a:r>
          </a:p>
          <a:p>
            <a:endParaRPr lang="nl-NL" dirty="0"/>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6</a:t>
            </a:fld>
            <a:endParaRPr lang="nl-NL" altLang="nl-NL"/>
          </a:p>
        </p:txBody>
      </p:sp>
    </p:spTree>
    <p:extLst>
      <p:ext uri="{BB962C8B-B14F-4D97-AF65-F5344CB8AC3E}">
        <p14:creationId xmlns:p14="http://schemas.microsoft.com/office/powerpoint/2010/main" val="3365074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Sommige mensen wachten al hun hele leven op de vertaling Gods Woord in hun moedertaal. </a:t>
            </a:r>
          </a:p>
          <a:p>
            <a:endParaRPr lang="nl-NL" altLang="nl-NL" dirty="0"/>
          </a:p>
          <a:p>
            <a:r>
              <a:rPr lang="nl-NL" altLang="nl-NL" dirty="0"/>
              <a:t>Omdat sommige mensen zo oud zijn dat ze niet meer zullen leren lezen en schrijven werkt Wycliffe ook aan audiobijbels. Door middels van een klein apparaatje kunnen luisteraars de Bijbel in hun eigen taal afspelen. De audiobijbel is op te laden door middel van zonne-energie. </a:t>
            </a:r>
          </a:p>
          <a:p>
            <a:endParaRPr lang="nl-NL" altLang="nl-NL" dirty="0"/>
          </a:p>
          <a:p>
            <a:r>
              <a:rPr lang="nl-NL" altLang="nl-NL" dirty="0"/>
              <a:t>Omdat de drempel om te gaan lezen in de Bijbel vaak erg hoog voor mensen die niet gewend zijn om veel te lezen, werkt Wycliffe ook mee aan de opnamen van films over de Bijbel. </a:t>
            </a:r>
          </a:p>
          <a:p>
            <a:r>
              <a:rPr lang="nl-NL" altLang="nl-NL" dirty="0"/>
              <a:t>Ook vertaling van het Jezus Messias stripboek heeft als doel het stimuleren van het lezen van de Bijbel. </a:t>
            </a:r>
            <a:endParaRPr lang="nl-NL" dirty="0"/>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7</a:t>
            </a:fld>
            <a:endParaRPr lang="nl-NL" altLang="nl-NL"/>
          </a:p>
        </p:txBody>
      </p:sp>
    </p:spTree>
    <p:extLst>
      <p:ext uri="{BB962C8B-B14F-4D97-AF65-F5344CB8AC3E}">
        <p14:creationId xmlns:p14="http://schemas.microsoft.com/office/powerpoint/2010/main" val="3001271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ＭＳ Ｐゴシック" panose="020B0600070205080204" pitchFamily="34" charset="-128"/>
                <a:cs typeface="+mn-cs"/>
              </a:rPr>
              <a:t>De missie van Wycliffe Bijbelvertalers is dat wereldwijd harten en levens veranderen door de Bijbel, het Woord van God, in de eigen taal. Onze veldmedewerkers en projecten zijn gericht op taalkundig onderzoek, alfabetisering, moedertaalonderwijs, Bijbelvertaling en het stimuleren van het gebruiken van de Bijbel. Meer dan 30.000 donateurs maken dit werk mogelijk door hun gebed en giften. </a:t>
            </a:r>
          </a:p>
          <a:p>
            <a:endParaRPr lang="nl-NL" sz="1200" b="0" i="0" kern="1200" dirty="0">
              <a:solidFill>
                <a:schemeClr val="tx1"/>
              </a:solidFill>
              <a:effectLst/>
              <a:latin typeface="+mn-lt"/>
              <a:ea typeface="ＭＳ Ｐゴシック" panose="020B0600070205080204" pitchFamily="34" charset="-128"/>
              <a:cs typeface="+mn-cs"/>
            </a:endParaRPr>
          </a:p>
          <a:p>
            <a:pPr marL="0" marR="0" indent="0" algn="l" defTabSz="457200" rtl="0" eaLnBrk="1" fontAlgn="base" latinLnBrk="0" hangingPunct="1">
              <a:lnSpc>
                <a:spcPct val="100000"/>
              </a:lnSpc>
              <a:spcBef>
                <a:spcPct val="30000"/>
              </a:spcBef>
              <a:spcAft>
                <a:spcPct val="0"/>
              </a:spcAft>
              <a:buClrTx/>
              <a:buSzTx/>
              <a:buFontTx/>
              <a:buNone/>
              <a:tabLst/>
              <a:defRPr/>
            </a:pPr>
            <a:r>
              <a:rPr lang="nl-NL" altLang="nl-NL" dirty="0"/>
              <a:t>Ga naar ons </a:t>
            </a:r>
            <a:r>
              <a:rPr lang="nl-NL" altLang="nl-NL" dirty="0" err="1"/>
              <a:t>Youtube</a:t>
            </a:r>
            <a:r>
              <a:rPr lang="nl-NL" altLang="nl-NL" dirty="0"/>
              <a:t>-kanaal om filmpjes te bekijken over onze missie</a:t>
            </a:r>
            <a:r>
              <a:rPr lang="nl-NL" altLang="nl-NL" baseline="0" dirty="0"/>
              <a:t> en visie: https://www.youtube.com/@wycliffebijbelvertalers</a:t>
            </a:r>
            <a:endParaRPr lang="nl-NL" altLang="nl-NL" dirty="0"/>
          </a:p>
          <a:p>
            <a:endParaRPr lang="nl-NL" dirty="0"/>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8</a:t>
            </a:fld>
            <a:endParaRPr lang="nl-NL" altLang="nl-NL"/>
          </a:p>
        </p:txBody>
      </p:sp>
    </p:spTree>
    <p:extLst>
      <p:ext uri="{BB962C8B-B14F-4D97-AF65-F5344CB8AC3E}">
        <p14:creationId xmlns:p14="http://schemas.microsoft.com/office/powerpoint/2010/main" val="3610797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0" i="0" kern="1200" dirty="0">
              <a:solidFill>
                <a:schemeClr val="tx1"/>
              </a:solidFill>
              <a:effectLst/>
              <a:latin typeface="+mn-lt"/>
              <a:ea typeface="ＭＳ Ｐゴシック" panose="020B0600070205080204" pitchFamily="34" charset="-128"/>
              <a:cs typeface="+mn-cs"/>
            </a:endParaRPr>
          </a:p>
          <a:p>
            <a:r>
              <a:rPr lang="nl-NL" altLang="nl-NL" dirty="0"/>
              <a:t>Dit zijn de statistieken over het Bijbelvertaalwerk bekend gemaakt door Wycliffe Global Alliance. (stand van zaken september/oktober 2023)</a:t>
            </a:r>
          </a:p>
          <a:p>
            <a:r>
              <a:rPr lang="nl-NL" altLang="nl-NL" dirty="0"/>
              <a:t>Meer informatie over de wereldwijde statistieken is te downloaden op de website: wycliffe.nl/statistieken</a:t>
            </a:r>
          </a:p>
          <a:p>
            <a:pPr marL="0" marR="0" indent="0" algn="l" defTabSz="457200" rtl="0" eaLnBrk="1" fontAlgn="base" latinLnBrk="0" hangingPunct="1">
              <a:lnSpc>
                <a:spcPct val="100000"/>
              </a:lnSpc>
              <a:spcBef>
                <a:spcPct val="30000"/>
              </a:spcBef>
              <a:spcAft>
                <a:spcPct val="0"/>
              </a:spcAft>
              <a:buClrTx/>
              <a:buSzTx/>
              <a:buFontTx/>
              <a:buNone/>
              <a:tabLst/>
              <a:defRPr/>
            </a:pPr>
            <a:r>
              <a:rPr lang="nl-NL" altLang="nl-NL" dirty="0"/>
              <a:t> </a:t>
            </a:r>
          </a:p>
          <a:p>
            <a:pPr>
              <a:spcBef>
                <a:spcPts val="0"/>
              </a:spcBef>
              <a:spcAft>
                <a:spcPts val="0"/>
              </a:spcAft>
              <a:defRPr/>
            </a:pPr>
            <a:r>
              <a:rPr lang="nl-NL" altLang="nl-NL" dirty="0">
                <a:ea typeface="ＭＳ Ｐゴシック"/>
              </a:rPr>
              <a:t>In de afgelopen tien jaar is het tempo waarin er nieuwe Bijbelvertaalprojecten worden opgezet flink toegenomen. Omgerekend gaat er nu elke vijf dagen een nieuw project van start - ruim zeventig per jaar. Er zijn nog honderden talen die wachten. Of: </a:t>
            </a:r>
            <a:r>
              <a:rPr lang="nl-NL" dirty="0">
                <a:ea typeface="ＭＳ Ｐゴシック"/>
              </a:rPr>
              <a:t>Op dit moment 100 Nederlandse veldmedewerkers uitgezonden (grootste zendingsorganisatie in NL)</a:t>
            </a:r>
            <a:endParaRPr lang="en-US" dirty="0">
              <a:ea typeface="ＭＳ Ｐゴシック"/>
            </a:endParaRPr>
          </a:p>
          <a:p>
            <a:pPr>
              <a:spcBef>
                <a:spcPts val="0"/>
              </a:spcBef>
              <a:spcAft>
                <a:spcPts val="0"/>
              </a:spcAft>
              <a:defRPr/>
            </a:pPr>
            <a:r>
              <a:rPr lang="nl-NL" dirty="0">
                <a:ea typeface="ＭＳ Ｐゴシック"/>
              </a:rPr>
              <a:t>Het vertaalwerk gaat sinds kort zo snel dat we wereldwijd in ongeveer 100 nieuwe vertaalprojecten per jaar starten. </a:t>
            </a:r>
            <a:endParaRPr lang="nl-NL" dirty="0">
              <a:ea typeface="ＭＳ Ｐゴシック"/>
              <a:cs typeface="Calibri"/>
            </a:endParaRPr>
          </a:p>
          <a:p>
            <a:r>
              <a:rPr lang="nl-NL" sz="1200" b="0" i="0" kern="1200" dirty="0">
                <a:solidFill>
                  <a:schemeClr val="tx1"/>
                </a:solidFill>
                <a:effectLst/>
                <a:latin typeface="+mn-lt"/>
                <a:ea typeface="ＭＳ Ｐゴシック" panose="020B0600070205080204" pitchFamily="34" charset="-128"/>
                <a:cs typeface="+mn-cs"/>
              </a:rPr>
              <a:t>Als de huidige groei van nieuw gestarte Bijbelvertaalwerkprojecten doorzet, kunnen we ervan uit gaan dat de laatste Bijbelvertaler al geboren is...</a:t>
            </a:r>
            <a:endParaRPr lang="nl-NL" dirty="0"/>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9</a:t>
            </a:fld>
            <a:endParaRPr lang="nl-NL" altLang="nl-NL"/>
          </a:p>
        </p:txBody>
      </p:sp>
    </p:spTree>
    <p:extLst>
      <p:ext uri="{BB962C8B-B14F-4D97-AF65-F5344CB8AC3E}">
        <p14:creationId xmlns:p14="http://schemas.microsoft.com/office/powerpoint/2010/main" val="4034336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0" i="0" kern="1200" dirty="0">
              <a:solidFill>
                <a:schemeClr val="tx1"/>
              </a:solidFill>
              <a:effectLst/>
              <a:latin typeface="+mn-lt"/>
              <a:ea typeface="ＭＳ Ｐゴシック" panose="020B0600070205080204" pitchFamily="34" charset="-128"/>
              <a:cs typeface="+mn-cs"/>
            </a:endParaRPr>
          </a:p>
          <a:p>
            <a:r>
              <a:rPr lang="nl-NL" altLang="nl-NL" dirty="0"/>
              <a:t>Dit zijn de statistieken over het Bijbelvertaalwerk bekend gemaakt door Wycliffe Global Alliance. (stand van zaken september/oktober 2023)</a:t>
            </a:r>
          </a:p>
          <a:p>
            <a:r>
              <a:rPr lang="nl-NL" altLang="nl-NL" dirty="0"/>
              <a:t>Meer informatie over de wereldwijde statistieken is te downloaden op de website: wycliffe.nl/statistieken</a:t>
            </a:r>
          </a:p>
          <a:p>
            <a:pPr marL="0" marR="0" indent="0" algn="l" defTabSz="457200" rtl="0" eaLnBrk="1" fontAlgn="base" latinLnBrk="0" hangingPunct="1">
              <a:lnSpc>
                <a:spcPct val="100000"/>
              </a:lnSpc>
              <a:spcBef>
                <a:spcPct val="30000"/>
              </a:spcBef>
              <a:spcAft>
                <a:spcPct val="0"/>
              </a:spcAft>
              <a:buClrTx/>
              <a:buSzTx/>
              <a:buFontTx/>
              <a:buNone/>
              <a:tabLst/>
              <a:defRPr/>
            </a:pPr>
            <a:r>
              <a:rPr lang="nl-NL" altLang="nl-NL" dirty="0"/>
              <a:t> </a:t>
            </a:r>
          </a:p>
          <a:p>
            <a:pPr>
              <a:spcBef>
                <a:spcPts val="0"/>
              </a:spcBef>
              <a:spcAft>
                <a:spcPts val="0"/>
              </a:spcAft>
              <a:defRPr/>
            </a:pPr>
            <a:r>
              <a:rPr lang="nl-NL" altLang="nl-NL" dirty="0">
                <a:ea typeface="ＭＳ Ｐゴシック"/>
              </a:rPr>
              <a:t>In de afgelopen tien jaar is het tempo waarin er nieuwe Bijbelvertaalprojecten worden opgezet flink toegenomen. Omgerekend gaat er nu elke vijf dagen een nieuw project van start - ruim zeventig per jaar. Er zijn nog honderden talen die wachten. Of: </a:t>
            </a:r>
            <a:r>
              <a:rPr lang="nl-NL" dirty="0">
                <a:ea typeface="ＭＳ Ｐゴシック"/>
              </a:rPr>
              <a:t>Op dit moment 100 Nederlandse veldmedewerkers uitgezonden (grootste zendingsorganisatie in NL)</a:t>
            </a:r>
            <a:endParaRPr lang="en-US" dirty="0">
              <a:ea typeface="ＭＳ Ｐゴシック"/>
            </a:endParaRPr>
          </a:p>
          <a:p>
            <a:pPr>
              <a:spcBef>
                <a:spcPts val="0"/>
              </a:spcBef>
              <a:spcAft>
                <a:spcPts val="0"/>
              </a:spcAft>
              <a:defRPr/>
            </a:pPr>
            <a:r>
              <a:rPr lang="nl-NL" dirty="0">
                <a:ea typeface="ＭＳ Ｐゴシック"/>
              </a:rPr>
              <a:t>Het vertaalwerk gaat sinds kort zo snel dat we wereldwijd in ongeveer 100 nieuwe vertaalprojecten per jaar starten. </a:t>
            </a:r>
            <a:endParaRPr lang="nl-NL" dirty="0">
              <a:ea typeface="ＭＳ Ｐゴシック"/>
              <a:cs typeface="Calibri"/>
            </a:endParaRPr>
          </a:p>
          <a:p>
            <a:r>
              <a:rPr lang="nl-NL" sz="1200" b="0" i="0" kern="1200" dirty="0">
                <a:solidFill>
                  <a:schemeClr val="tx1"/>
                </a:solidFill>
                <a:effectLst/>
                <a:latin typeface="+mn-lt"/>
                <a:ea typeface="ＭＳ Ｐゴシック" panose="020B0600070205080204" pitchFamily="34" charset="-128"/>
                <a:cs typeface="+mn-cs"/>
              </a:rPr>
              <a:t>Als de huidige groei van nieuw gestarte Bijbelvertaalwerkprojecten doorzet, kunnen we ervan uit gaan dat de laatste Bijbelvertaler al geboren is...</a:t>
            </a:r>
            <a:endParaRPr lang="nl-NL" dirty="0"/>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10</a:t>
            </a:fld>
            <a:endParaRPr lang="nl-NL" altLang="nl-NL"/>
          </a:p>
        </p:txBody>
      </p:sp>
    </p:spTree>
    <p:extLst>
      <p:ext uri="{BB962C8B-B14F-4D97-AF65-F5344CB8AC3E}">
        <p14:creationId xmlns:p14="http://schemas.microsoft.com/office/powerpoint/2010/main" val="207245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a:t>Onze veldmedewerkers en projecten zijn gericht op taalkundig onderzoek, alfabetisering, onderwijs in moedertalen, Bijbelvertaling en het stimuleren van het gebruiken van de Bijbel. </a:t>
            </a:r>
            <a:endParaRPr lang="nl-NL"/>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11</a:t>
            </a:fld>
            <a:endParaRPr lang="nl-NL" altLang="nl-NL"/>
          </a:p>
        </p:txBody>
      </p:sp>
    </p:spTree>
    <p:extLst>
      <p:ext uri="{BB962C8B-B14F-4D97-AF65-F5344CB8AC3E}">
        <p14:creationId xmlns:p14="http://schemas.microsoft.com/office/powerpoint/2010/main" val="285740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r>
              <a:rPr lang="en-US" err="1"/>
              <a:t>Mensen</a:t>
            </a:r>
            <a:r>
              <a:rPr lang="en-US"/>
              <a:t> die </a:t>
            </a:r>
            <a:r>
              <a:rPr lang="en-US" err="1"/>
              <a:t>opgegroeid</a:t>
            </a:r>
            <a:r>
              <a:rPr lang="en-US"/>
              <a:t> </a:t>
            </a:r>
            <a:r>
              <a:rPr lang="en-US" err="1"/>
              <a:t>zijn</a:t>
            </a:r>
            <a:r>
              <a:rPr lang="en-US"/>
              <a:t> met de</a:t>
            </a:r>
            <a:r>
              <a:rPr lang="en-US" baseline="0"/>
              <a:t> </a:t>
            </a:r>
            <a:r>
              <a:rPr lang="en-US" baseline="0" err="1"/>
              <a:t>Bijbel</a:t>
            </a:r>
            <a:r>
              <a:rPr lang="en-US" baseline="0"/>
              <a:t> of in </a:t>
            </a:r>
            <a:r>
              <a:rPr lang="en-US" baseline="0" err="1"/>
              <a:t>een</a:t>
            </a:r>
            <a:r>
              <a:rPr lang="en-US" baseline="0"/>
              <a:t> </a:t>
            </a:r>
            <a:r>
              <a:rPr lang="en-US" baseline="0" err="1"/>
              <a:t>christelijke</a:t>
            </a:r>
            <a:r>
              <a:rPr lang="en-US" baseline="0"/>
              <a:t> </a:t>
            </a:r>
            <a:r>
              <a:rPr lang="en-US" baseline="0" err="1"/>
              <a:t>omgeving</a:t>
            </a:r>
            <a:r>
              <a:rPr lang="en-US" baseline="0"/>
              <a:t> </a:t>
            </a:r>
            <a:r>
              <a:rPr lang="en-US" baseline="0" err="1"/>
              <a:t>zijn</a:t>
            </a:r>
            <a:r>
              <a:rPr lang="en-US" baseline="0"/>
              <a:t> </a:t>
            </a:r>
            <a:r>
              <a:rPr lang="en-US" baseline="0" err="1"/>
              <a:t>veel</a:t>
            </a:r>
            <a:r>
              <a:rPr lang="en-US" baseline="0"/>
              <a:t> </a:t>
            </a:r>
            <a:r>
              <a:rPr lang="en-US" baseline="0" err="1"/>
              <a:t>zaken</a:t>
            </a:r>
            <a:r>
              <a:rPr lang="en-US" baseline="0"/>
              <a:t> </a:t>
            </a:r>
            <a:r>
              <a:rPr lang="en-US" baseline="0" err="1"/>
              <a:t>vanzelfsprekend</a:t>
            </a:r>
            <a:r>
              <a:rPr lang="en-US" baseline="0"/>
              <a:t>. Anders is </a:t>
            </a:r>
            <a:r>
              <a:rPr lang="en-US" baseline="0" err="1"/>
              <a:t>dat</a:t>
            </a:r>
            <a:r>
              <a:rPr lang="en-US" baseline="0"/>
              <a:t> </a:t>
            </a:r>
            <a:r>
              <a:rPr lang="en-US" baseline="0" err="1"/>
              <a:t>voor</a:t>
            </a:r>
            <a:r>
              <a:rPr lang="en-US" baseline="0"/>
              <a:t> </a:t>
            </a:r>
            <a:r>
              <a:rPr lang="en-US" baseline="0" err="1"/>
              <a:t>mensen</a:t>
            </a:r>
            <a:r>
              <a:rPr lang="en-US" baseline="0"/>
              <a:t> </a:t>
            </a:r>
            <a:r>
              <a:rPr lang="en-US" baseline="0" err="1"/>
              <a:t>voor</a:t>
            </a:r>
            <a:r>
              <a:rPr lang="en-US" baseline="0"/>
              <a:t> </a:t>
            </a:r>
            <a:r>
              <a:rPr lang="en-US" baseline="0" err="1"/>
              <a:t>wie</a:t>
            </a:r>
            <a:r>
              <a:rPr lang="en-US" baseline="0"/>
              <a:t> de </a:t>
            </a:r>
            <a:r>
              <a:rPr lang="en-US" baseline="0" err="1"/>
              <a:t>Bijbel</a:t>
            </a:r>
            <a:r>
              <a:rPr lang="en-US" baseline="0"/>
              <a:t> </a:t>
            </a:r>
            <a:r>
              <a:rPr lang="en-US" baseline="0" err="1"/>
              <a:t>nieuw</a:t>
            </a:r>
            <a:r>
              <a:rPr lang="en-US" baseline="0"/>
              <a:t> is. </a:t>
            </a:r>
            <a:r>
              <a:rPr lang="en-US" baseline="0" err="1"/>
              <a:t>Zij</a:t>
            </a:r>
            <a:r>
              <a:rPr lang="en-US" baseline="0"/>
              <a:t> </a:t>
            </a:r>
            <a:r>
              <a:rPr lang="en-US" baseline="0" err="1"/>
              <a:t>kunnen</a:t>
            </a:r>
            <a:r>
              <a:rPr lang="en-US" baseline="0"/>
              <a:t> </a:t>
            </a:r>
            <a:r>
              <a:rPr lang="en-US" baseline="0" err="1"/>
              <a:t>onverwachte</a:t>
            </a:r>
            <a:r>
              <a:rPr lang="en-US" baseline="0"/>
              <a:t> </a:t>
            </a:r>
            <a:r>
              <a:rPr lang="en-US" baseline="0" err="1"/>
              <a:t>vragen</a:t>
            </a:r>
            <a:r>
              <a:rPr lang="en-US" baseline="0"/>
              <a:t> </a:t>
            </a:r>
            <a:r>
              <a:rPr lang="en-US" baseline="0" err="1"/>
              <a:t>stellen</a:t>
            </a:r>
            <a:r>
              <a:rPr lang="en-US" baseline="0"/>
              <a:t>.</a:t>
            </a:r>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12</a:t>
            </a:fld>
            <a:endParaRPr lang="nl-NL"/>
          </a:p>
        </p:txBody>
      </p:sp>
    </p:spTree>
    <p:extLst>
      <p:ext uri="{BB962C8B-B14F-4D97-AF65-F5344CB8AC3E}">
        <p14:creationId xmlns:p14="http://schemas.microsoft.com/office/powerpoint/2010/main" val="697781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13</a:t>
            </a:fld>
            <a:endParaRPr lang="nl-NL"/>
          </a:p>
        </p:txBody>
      </p:sp>
    </p:spTree>
    <p:extLst>
      <p:ext uri="{BB962C8B-B14F-4D97-AF65-F5344CB8AC3E}">
        <p14:creationId xmlns:p14="http://schemas.microsoft.com/office/powerpoint/2010/main" val="3296829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r>
              <a:rPr lang="mi-NZ"/>
              <a:t>Betrouwbaar: er moet hetzelfde staan als in de grondtekst. Daarom wordt elke vertaling meerdere keren gecontroleerd.</a:t>
            </a:r>
            <a:r>
              <a:rPr lang="mi-NZ" baseline="0"/>
              <a:t> </a:t>
            </a:r>
          </a:p>
          <a:p>
            <a:r>
              <a:rPr lang="mi-NZ" baseline="0"/>
              <a:t>Duidelijk. Daarom wordt de vertaling niet alleen gecontroleerd, maar ook meegelezen door anderen uit de taalgroep. Kunnen zij begrijpen wat er staat?</a:t>
            </a:r>
          </a:p>
          <a:p>
            <a:r>
              <a:rPr lang="mi-NZ" baseline="0"/>
              <a:t>Natuurlijk: zoals de taal hoort te klinken. Een vertaling die houterig klinkt, gebruik je niet vaak. Bijv. kleine woordjes in Nukuoro: waarom heb je ze nodig? Omdat de vertaling anders niet goed klinkt. (Tua Narii: de woorden zijn Rapa, maar het klinkt niet als Rapa.)</a:t>
            </a:r>
          </a:p>
          <a:p>
            <a:pPr marL="0" marR="0" indent="0" algn="l" defTabSz="914400" rtl="0" eaLnBrk="1" fontAlgn="auto" latinLnBrk="0" hangingPunct="1">
              <a:lnSpc>
                <a:spcPct val="100000"/>
              </a:lnSpc>
              <a:spcBef>
                <a:spcPts val="0"/>
              </a:spcBef>
              <a:spcAft>
                <a:spcPts val="0"/>
              </a:spcAft>
              <a:buClrTx/>
              <a:buSzTx/>
              <a:buFontTx/>
              <a:buNone/>
              <a:tabLst/>
              <a:defRPr/>
            </a:pPr>
            <a:r>
              <a:rPr lang="mi-NZ"/>
              <a:t>Aanvaardbaar:</a:t>
            </a:r>
            <a:r>
              <a:rPr lang="mi-NZ" baseline="0"/>
              <a:t> </a:t>
            </a:r>
          </a:p>
          <a:p>
            <a:pPr marL="0" marR="0" indent="0" algn="l" defTabSz="914400" rtl="0" eaLnBrk="1" fontAlgn="auto" latinLnBrk="0" hangingPunct="1">
              <a:lnSpc>
                <a:spcPct val="100000"/>
              </a:lnSpc>
              <a:spcBef>
                <a:spcPts val="0"/>
              </a:spcBef>
              <a:spcAft>
                <a:spcPts val="0"/>
              </a:spcAft>
              <a:buClrTx/>
              <a:buSzTx/>
              <a:buFontTx/>
              <a:buNone/>
              <a:tabLst/>
              <a:defRPr/>
            </a:pPr>
            <a:r>
              <a:rPr lang="mi-NZ" baseline="0"/>
              <a:t>-vertaalkeuzes: in Madagaskar kan de naam van Jezus op twee manieren vertaald worden: Jesoa, Jesosy. Van oudsher is Jesoa de naam die katholieken gebruiken, en Jesosy wordt gebruikt door de protestanten. </a:t>
            </a:r>
          </a:p>
          <a:p>
            <a:r>
              <a:rPr lang="mi-NZ" baseline="0"/>
              <a:t>-vertrouwen ze de vertalers, de vertaalcommissie, de organisatie?</a:t>
            </a:r>
          </a:p>
          <a:p>
            <a:pPr>
              <a:buFontTx/>
              <a:buChar char="-"/>
            </a:pPr>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14</a:t>
            </a:fld>
            <a:endParaRPr lang="nl-NL"/>
          </a:p>
        </p:txBody>
      </p:sp>
    </p:spTree>
    <p:extLst>
      <p:ext uri="{BB962C8B-B14F-4D97-AF65-F5344CB8AC3E}">
        <p14:creationId xmlns:p14="http://schemas.microsoft.com/office/powerpoint/2010/main" val="3928595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r>
              <a:rPr lang="nl-NL"/>
              <a:t>Betrouwbaarheid  versus Duidelijkheid: hoe ga je om met woorden die er niet zijn?</a:t>
            </a:r>
          </a:p>
          <a:p>
            <a:endParaRPr lang="nl-NL"/>
          </a:p>
          <a:p>
            <a:r>
              <a:rPr lang="nl-NL"/>
              <a:t>Geschiedenis mag je niet veranderen: hoe oplossen? Plaatje/leenwoord</a:t>
            </a:r>
          </a:p>
          <a:p>
            <a:r>
              <a:rPr lang="en-US" err="1"/>
              <a:t>Wat</a:t>
            </a:r>
            <a:r>
              <a:rPr lang="en-US"/>
              <a:t> </a:t>
            </a:r>
            <a:r>
              <a:rPr lang="en-US" err="1"/>
              <a:t>zijn</a:t>
            </a:r>
            <a:r>
              <a:rPr lang="en-US"/>
              <a:t> de </a:t>
            </a:r>
            <a:r>
              <a:rPr lang="en-US" err="1"/>
              <a:t>verwachtingen</a:t>
            </a:r>
            <a:r>
              <a:rPr lang="en-US"/>
              <a:t> </a:t>
            </a:r>
            <a:r>
              <a:rPr lang="en-US" err="1"/>
              <a:t>bij</a:t>
            </a:r>
            <a:r>
              <a:rPr lang="en-US"/>
              <a:t> </a:t>
            </a:r>
            <a:r>
              <a:rPr lang="en-US" err="1"/>
              <a:t>een</a:t>
            </a:r>
            <a:r>
              <a:rPr lang="en-US"/>
              <a:t> </a:t>
            </a:r>
            <a:r>
              <a:rPr lang="en-US" err="1"/>
              <a:t>intocht</a:t>
            </a:r>
            <a:r>
              <a:rPr lang="en-US" baseline="0"/>
              <a:t> van </a:t>
            </a:r>
            <a:r>
              <a:rPr lang="en-US" baseline="0" err="1"/>
              <a:t>een</a:t>
            </a:r>
            <a:r>
              <a:rPr lang="en-US" baseline="0"/>
              <a:t> </a:t>
            </a:r>
            <a:r>
              <a:rPr lang="en-US" baseline="0" err="1"/>
              <a:t>koning</a:t>
            </a:r>
            <a:r>
              <a:rPr lang="en-US" baseline="0"/>
              <a:t>? </a:t>
            </a:r>
            <a:r>
              <a:rPr lang="en-US" err="1"/>
              <a:t>Holle</a:t>
            </a:r>
            <a:r>
              <a:rPr lang="en-US" baseline="0"/>
              <a:t> </a:t>
            </a:r>
            <a:r>
              <a:rPr lang="en-US" baseline="0" err="1"/>
              <a:t>boomstam</a:t>
            </a:r>
            <a:r>
              <a:rPr lang="en-US" baseline="0"/>
              <a:t> </a:t>
            </a:r>
            <a:r>
              <a:rPr lang="en-US" baseline="0" err="1"/>
              <a:t>ipv</a:t>
            </a:r>
            <a:r>
              <a:rPr lang="en-US" baseline="0"/>
              <a:t> </a:t>
            </a:r>
            <a:r>
              <a:rPr lang="en-US" baseline="0" err="1"/>
              <a:t>ezel</a:t>
            </a:r>
            <a:r>
              <a:rPr lang="en-US" baseline="0"/>
              <a:t>?</a:t>
            </a:r>
            <a:endParaRPr lang="nl-NL"/>
          </a:p>
          <a:p>
            <a:r>
              <a:rPr lang="nl-NL"/>
              <a:t>Netten stenenbijlen en schelpenkettingen </a:t>
            </a:r>
            <a:r>
              <a:rPr lang="nl-NL" err="1"/>
              <a:t>ipv</a:t>
            </a:r>
            <a:r>
              <a:rPr lang="nl-NL"/>
              <a:t> goud wierook en mirre?</a:t>
            </a:r>
          </a:p>
          <a:p>
            <a:endParaRPr lang="nl-NL"/>
          </a:p>
          <a:p>
            <a:r>
              <a:rPr lang="nl-NL"/>
              <a:t>Iets anders is het bij vergelijkingen: </a:t>
            </a:r>
          </a:p>
          <a:p>
            <a:r>
              <a:rPr lang="nl-NL"/>
              <a:t>-Ik ben de zoete aardappel van het leven &gt; focus ligt op de voedende kracht van het dagelijks voedsel</a:t>
            </a:r>
          </a:p>
          <a:p>
            <a:r>
              <a:rPr lang="en-US"/>
              <a:t>-</a:t>
            </a:r>
            <a:r>
              <a:rPr lang="en-US" baseline="0"/>
              <a:t> </a:t>
            </a:r>
            <a:r>
              <a:rPr lang="en-US" baseline="0" err="1"/>
              <a:t>Waar</a:t>
            </a:r>
            <a:r>
              <a:rPr lang="en-US" baseline="0"/>
              <a:t> in het NT </a:t>
            </a:r>
            <a:r>
              <a:rPr lang="en-US" baseline="0" err="1"/>
              <a:t>gesproken</a:t>
            </a:r>
            <a:r>
              <a:rPr lang="en-US" baseline="0"/>
              <a:t> </a:t>
            </a:r>
            <a:r>
              <a:rPr lang="en-US" baseline="0" err="1"/>
              <a:t>wordt</a:t>
            </a:r>
            <a:r>
              <a:rPr lang="en-US" baseline="0"/>
              <a:t> over </a:t>
            </a:r>
            <a:r>
              <a:rPr lang="en-US" baseline="0" err="1"/>
              <a:t>graan</a:t>
            </a:r>
            <a:r>
              <a:rPr lang="en-US" baseline="0"/>
              <a:t>, </a:t>
            </a:r>
            <a:r>
              <a:rPr lang="en-US" baseline="0" err="1"/>
              <a:t>gebruiken</a:t>
            </a:r>
            <a:r>
              <a:rPr lang="en-US" baseline="0"/>
              <a:t> we in </a:t>
            </a:r>
            <a:r>
              <a:rPr lang="en-US" baseline="0" err="1"/>
              <a:t>Madagaskar</a:t>
            </a:r>
            <a:r>
              <a:rPr lang="en-US" baseline="0"/>
              <a:t> </a:t>
            </a:r>
            <a:r>
              <a:rPr lang="en-US" baseline="0" err="1"/>
              <a:t>rijst</a:t>
            </a:r>
            <a:r>
              <a:rPr lang="en-US" baseline="0"/>
              <a:t>.</a:t>
            </a:r>
            <a:endParaRPr lang="nl-NL"/>
          </a:p>
          <a:p>
            <a:endParaRPr lang="nl-NL"/>
          </a:p>
          <a:p>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15</a:t>
            </a:fld>
            <a:endParaRPr lang="nl-NL"/>
          </a:p>
        </p:txBody>
      </p:sp>
    </p:spTree>
    <p:extLst>
      <p:ext uri="{BB962C8B-B14F-4D97-AF65-F5344CB8AC3E}">
        <p14:creationId xmlns:p14="http://schemas.microsoft.com/office/powerpoint/2010/main" val="4108643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r>
              <a:rPr lang="mi-NZ"/>
              <a:t>Tahiti:</a:t>
            </a:r>
            <a:r>
              <a:rPr lang="mi-NZ" baseline="0"/>
              <a:t> er waren geen...</a:t>
            </a:r>
          </a:p>
          <a:p>
            <a:r>
              <a:rPr lang="mi-NZ" baseline="0"/>
              <a:t>Steden</a:t>
            </a:r>
          </a:p>
          <a:p>
            <a:r>
              <a:rPr lang="mi-NZ" baseline="0"/>
              <a:t>Woestijnen</a:t>
            </a:r>
          </a:p>
          <a:p>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16</a:t>
            </a:fld>
            <a:endParaRPr lang="nl-NL"/>
          </a:p>
        </p:txBody>
      </p:sp>
    </p:spTree>
    <p:extLst>
      <p:ext uri="{BB962C8B-B14F-4D97-AF65-F5344CB8AC3E}">
        <p14:creationId xmlns:p14="http://schemas.microsoft.com/office/powerpoint/2010/main" val="4108643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lang="mi-NZ" b="0">
                <a:solidFill>
                  <a:srgbClr val="005A8C"/>
                </a:solidFill>
                <a:latin typeface="Verdana" pitchFamily="34" charset="0"/>
              </a:rPr>
              <a:t>Soms kun je de woorden wel vertalen, maar hebben mensen in een bepaalde cultuur hier een heel ander idee bij.</a:t>
            </a:r>
            <a:endParaRPr lang="nl-NL" b="0">
              <a:solidFill>
                <a:srgbClr val="005A8C"/>
              </a:solidFill>
              <a:latin typeface="Verdana" pitchFamily="34"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nl-NL" b="0">
                <a:solidFill>
                  <a:srgbClr val="005A8C"/>
                </a:solidFill>
                <a:latin typeface="Verdana" pitchFamily="34" charset="0"/>
              </a:rPr>
              <a:t>-kikkers zijn in</a:t>
            </a:r>
            <a:r>
              <a:rPr lang="nl-NL" b="0" baseline="0">
                <a:solidFill>
                  <a:srgbClr val="005A8C"/>
                </a:solidFill>
                <a:latin typeface="Verdana" pitchFamily="34" charset="0"/>
              </a:rPr>
              <a:t> sommige culturen een lekkernij, geen plaag.</a:t>
            </a:r>
          </a:p>
          <a:p>
            <a:r>
              <a:rPr lang="nl-NL" b="1"/>
              <a:t>Lucas 11:11</a:t>
            </a:r>
          </a:p>
          <a:p>
            <a:r>
              <a:rPr lang="nl-NL" baseline="30000"/>
              <a:t>11</a:t>
            </a:r>
            <a:r>
              <a:rPr lang="nl-NL"/>
              <a:t> Welke vader onder u zal aan zijn zoon, als hij hem om brood vraagt, een steen geven, of ook als hij om een vis vraagt, hem in plaats van een vis een </a:t>
            </a:r>
            <a:r>
              <a:rPr lang="nl-NL" i="1"/>
              <a:t>slang</a:t>
            </a:r>
            <a:r>
              <a:rPr lang="nl-NL"/>
              <a:t> geven, Vertaling: HSV</a:t>
            </a:r>
          </a:p>
          <a:p>
            <a:pPr marL="0" marR="0" indent="0" algn="l" defTabSz="914400" rtl="0" eaLnBrk="1" fontAlgn="auto" latinLnBrk="0" hangingPunct="1">
              <a:lnSpc>
                <a:spcPct val="100000"/>
              </a:lnSpc>
              <a:spcBef>
                <a:spcPct val="0"/>
              </a:spcBef>
              <a:spcAft>
                <a:spcPts val="0"/>
              </a:spcAft>
              <a:buClrTx/>
              <a:buSzTx/>
              <a:buFontTx/>
              <a:buNone/>
              <a:tabLst/>
              <a:defRPr/>
            </a:pPr>
            <a:r>
              <a:rPr lang="nl-NL" b="0">
                <a:solidFill>
                  <a:srgbClr val="005A8C"/>
                </a:solidFill>
                <a:latin typeface="Verdana" pitchFamily="34" charset="0"/>
              </a:rPr>
              <a:t>-Wat als vis dagelijks voedsel is, maar slang een lekkernij? Hoe vertaal je dan dit vers? </a:t>
            </a:r>
            <a:r>
              <a:rPr lang="nl-NL" b="0" baseline="0">
                <a:solidFill>
                  <a:srgbClr val="005A8C"/>
                </a:solidFill>
                <a:latin typeface="Verdana" pitchFamily="34" charset="0"/>
              </a:rPr>
              <a:t>Misschien een schorpioen of een spin? Of een voetnoot?</a:t>
            </a:r>
          </a:p>
          <a:p>
            <a:pPr marL="0" marR="0" indent="0" algn="l" defTabSz="914400" rtl="0" eaLnBrk="1" fontAlgn="auto" latinLnBrk="0" hangingPunct="1">
              <a:lnSpc>
                <a:spcPct val="100000"/>
              </a:lnSpc>
              <a:spcBef>
                <a:spcPct val="0"/>
              </a:spcBef>
              <a:spcAft>
                <a:spcPts val="0"/>
              </a:spcAft>
              <a:buClrTx/>
              <a:buSzTx/>
              <a:buFontTx/>
              <a:buNone/>
              <a:tabLst/>
              <a:defRPr/>
            </a:pPr>
            <a:r>
              <a:rPr lang="mi-NZ" b="0" baseline="0">
                <a:solidFill>
                  <a:srgbClr val="005A8C"/>
                </a:solidFill>
                <a:latin typeface="Verdana" pitchFamily="34" charset="0"/>
              </a:rPr>
              <a:t>Trouwens, in sommige culturen is brood een luxe. Mag een kind daar eigenlijk wel om vragen?</a:t>
            </a:r>
            <a:endParaRPr lang="nl-NL" b="0" baseline="0">
              <a:solidFill>
                <a:srgbClr val="005A8C"/>
              </a:solidFill>
              <a:latin typeface="Verdana" pitchFamily="34" charset="0"/>
            </a:endParaRPr>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17</a:t>
            </a:fld>
            <a:endParaRPr lang="nl-NL"/>
          </a:p>
        </p:txBody>
      </p:sp>
    </p:spTree>
    <p:extLst>
      <p:ext uri="{BB962C8B-B14F-4D97-AF65-F5344CB8AC3E}">
        <p14:creationId xmlns:p14="http://schemas.microsoft.com/office/powerpoint/2010/main" val="3534883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ts val="0"/>
              </a:spcAft>
              <a:buClrTx/>
              <a:buSzTx/>
              <a:buFontTx/>
              <a:buChar char="-"/>
              <a:tabLst/>
              <a:defRPr/>
            </a:pPr>
            <a:r>
              <a:rPr lang="mi-NZ" b="0" baseline="0">
                <a:solidFill>
                  <a:srgbClr val="005A8C"/>
                </a:solidFill>
                <a:latin typeface="Verdana" pitchFamily="34" charset="0"/>
              </a:rPr>
              <a:t>bouw je huis op de rots (Bergrede): wat als iedereen zijn huis op het zand bouwt omdat er geen rots is? (Takuu: “op zachte grond”)</a:t>
            </a:r>
            <a:endParaRPr lang="nl-NL" b="0">
              <a:solidFill>
                <a:srgbClr val="005A8C"/>
              </a:solidFill>
              <a:latin typeface="Verdana" pitchFamily="34"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mi-NZ" b="0" baseline="0">
                <a:solidFill>
                  <a:srgbClr val="005A8C"/>
                </a:solidFill>
                <a:latin typeface="Verdana" pitchFamily="34" charset="0"/>
              </a:rPr>
              <a:t>-breng je gave op het altaar (Mat. 5:23): in sommige gebieden denkt men hier aan het altaar in de RK kerk, waar mensen gaven achterlaten zoals kaarsen en voedsel.</a:t>
            </a:r>
          </a:p>
          <a:p>
            <a:pPr>
              <a:spcBef>
                <a:spcPct val="0"/>
              </a:spcBef>
            </a:pPr>
            <a:endParaRPr lang="nl-NL" b="0">
              <a:solidFill>
                <a:srgbClr val="005A8C"/>
              </a:solidFill>
              <a:latin typeface="Verdana" pitchFamily="34" charset="0"/>
            </a:endParaRPr>
          </a:p>
          <a:p>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18</a:t>
            </a:fld>
            <a:endParaRPr lang="nl-NL"/>
          </a:p>
        </p:txBody>
      </p:sp>
    </p:spTree>
    <p:extLst>
      <p:ext uri="{BB962C8B-B14F-4D97-AF65-F5344CB8AC3E}">
        <p14:creationId xmlns:p14="http://schemas.microsoft.com/office/powerpoint/2010/main" val="3534883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9163" y="746125"/>
            <a:ext cx="4967287" cy="3725863"/>
          </a:xfrm>
        </p:spPr>
      </p:sp>
      <p:sp>
        <p:nvSpPr>
          <p:cNvPr id="3" name="Tijdelijke aanduiding voor notities 2"/>
          <p:cNvSpPr>
            <a:spLocks noGrp="1"/>
          </p:cNvSpPr>
          <p:nvPr>
            <p:ph type="body" idx="1"/>
          </p:nvPr>
        </p:nvSpPr>
        <p:spPr/>
        <p:txBody>
          <a:bodyPr/>
          <a:lstStyle/>
          <a:p>
            <a:r>
              <a:rPr lang="mi-NZ"/>
              <a:t>De wereld verandert</a:t>
            </a:r>
            <a:r>
              <a:rPr lang="mi-NZ" baseline="0"/>
              <a:t> in hoog tempo. </a:t>
            </a:r>
            <a:r>
              <a:rPr lang="mi-NZ"/>
              <a:t>Ook afgelegen groepen komen steeds meer in contact met de buitenwereld:</a:t>
            </a:r>
            <a:r>
              <a:rPr lang="mi-NZ" baseline="0"/>
              <a:t> </a:t>
            </a:r>
          </a:p>
          <a:p>
            <a:pPr>
              <a:buFontTx/>
              <a:buChar char="-"/>
            </a:pPr>
            <a:r>
              <a:rPr lang="mi-NZ" baseline="0"/>
              <a:t>reizen (bijv. naar de stad, of naar het buitenland voor werk)</a:t>
            </a:r>
          </a:p>
          <a:p>
            <a:pPr>
              <a:buFontTx/>
              <a:buChar char="-"/>
            </a:pPr>
            <a:r>
              <a:rPr lang="mi-NZ" baseline="0"/>
              <a:t>bezoekers, bijv. toeristen</a:t>
            </a:r>
          </a:p>
          <a:p>
            <a:pPr>
              <a:buFontTx/>
              <a:buChar char="-"/>
            </a:pPr>
            <a:r>
              <a:rPr lang="mi-NZ" baseline="0"/>
              <a:t>media: tv, internet, mobiele telefoons</a:t>
            </a:r>
          </a:p>
          <a:p>
            <a:pPr>
              <a:buFontTx/>
              <a:buNone/>
            </a:pPr>
            <a:r>
              <a:rPr lang="mi-NZ" baseline="0"/>
              <a:t>Daardoor is men steeds beter bekend met dingen die in de eigen cultuur niet voorkomen. En ook als men niet precies weet wat bijv. een kameel is, is het vaak toch acceptabel om een vreemd woord in de tekst te zetten, omdat de lezers best begrijpen dat Israel een ander land was dan hun eigen land.</a:t>
            </a:r>
          </a:p>
          <a:p>
            <a:pPr>
              <a:buFontTx/>
              <a:buNone/>
            </a:pPr>
            <a:endParaRPr lang="mi-NZ" baseline="0"/>
          </a:p>
          <a:p>
            <a:pPr>
              <a:buFontTx/>
              <a:buNone/>
            </a:pPr>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19</a:t>
            </a:fld>
            <a:endParaRPr lang="nl-NL"/>
          </a:p>
        </p:txBody>
      </p:sp>
    </p:spTree>
    <p:extLst>
      <p:ext uri="{BB962C8B-B14F-4D97-AF65-F5344CB8AC3E}">
        <p14:creationId xmlns:p14="http://schemas.microsoft.com/office/powerpoint/2010/main" val="3534883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ea typeface="ＭＳ Ｐゴシック"/>
              </a:rPr>
              <a:t>Er zijn 3 manieren om bij te dragen aan het wereldwijde werk van Wycliffe: bidden, geven, gaan.</a:t>
            </a:r>
          </a:p>
          <a:p>
            <a:endParaRPr lang="nl-NL" altLang="nl-NL" dirty="0"/>
          </a:p>
          <a:p>
            <a:r>
              <a:rPr lang="nl-NL" altLang="nl-NL" dirty="0">
                <a:ea typeface="ＭＳ Ｐゴシック"/>
              </a:rPr>
              <a:t>Gebed is de motor van ons werk. Zonder het gebed kan het werk geen voortgang vinden onder de voortdurende geestelijke strijd die woedt rondom het brengen van het Evangelie. Lees meer over hoe je kunt helpen door te bidden op http://www.wycliffe.nl/gebed</a:t>
            </a:r>
            <a:endParaRPr lang="nl-NL" altLang="nl-NL" dirty="0">
              <a:ea typeface="ＭＳ Ｐゴシック"/>
              <a:cs typeface="Calibri"/>
            </a:endParaRPr>
          </a:p>
          <a:p>
            <a:endParaRPr lang="nl-NL" altLang="nl-NL" dirty="0"/>
          </a:p>
          <a:p>
            <a:r>
              <a:rPr lang="nl-NL" altLang="nl-NL" dirty="0"/>
              <a:t>We zijn voor ons werk afhankelijk van giften. Uw bijdrage maakt het verschil! Het vertalen van een Bijbelvers kost €15 per vers. Onze veldmedewerkers leven van giften. Lees meer over het ondersteunen van Wycliffe of een specifieke veldmedewerker of project op http://www.wycliffe.nl/geven/</a:t>
            </a:r>
          </a:p>
          <a:p>
            <a:endParaRPr lang="nl-NL" altLang="nl-NL" dirty="0"/>
          </a:p>
          <a:p>
            <a:r>
              <a:rPr lang="nl-NL" altLang="nl-NL" dirty="0"/>
              <a:t>Heb je er wel eens over gedacht om zelf naar het veld te gaan voor korte of langere tijd? Er zijn drie verschillende manieren om aan de slag te gaan voor Wycliffe. Lees hier meer over op http://www.wycliffe.nl/gaan/</a:t>
            </a:r>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20</a:t>
            </a:fld>
            <a:endParaRPr lang="nl-NL" altLang="nl-NL"/>
          </a:p>
        </p:txBody>
      </p:sp>
    </p:spTree>
    <p:extLst>
      <p:ext uri="{BB962C8B-B14F-4D97-AF65-F5344CB8AC3E}">
        <p14:creationId xmlns:p14="http://schemas.microsoft.com/office/powerpoint/2010/main" val="1627817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FA23F0E4-FDF8-404F-A173-6E53D21833BA}" type="slidenum">
              <a:rPr lang="nl-NL" altLang="nl-NL" smtClean="0"/>
              <a:pPr/>
              <a:t>21</a:t>
            </a:fld>
            <a:endParaRPr lang="nl-NL" altLang="nl-NL"/>
          </a:p>
        </p:txBody>
      </p:sp>
    </p:spTree>
    <p:extLst>
      <p:ext uri="{BB962C8B-B14F-4D97-AF65-F5344CB8AC3E}">
        <p14:creationId xmlns:p14="http://schemas.microsoft.com/office/powerpoint/2010/main" val="86335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endParaRPr lang="nl-NL"/>
          </a:p>
        </p:txBody>
      </p:sp>
      <p:sp>
        <p:nvSpPr>
          <p:cNvPr id="4" name="Tijdelijke aanduiding voor dianummer 3"/>
          <p:cNvSpPr>
            <a:spLocks noGrp="1"/>
          </p:cNvSpPr>
          <p:nvPr>
            <p:ph type="sldNum" sz="quarter" idx="10"/>
          </p:nvPr>
        </p:nvSpPr>
        <p:spPr/>
        <p:txBody>
          <a:bodyPr/>
          <a:lstStyle/>
          <a:p>
            <a:fld id="{9345698C-69B1-4471-9419-2951F8A46C2D}" type="slidenum">
              <a:rPr lang="nl-NL" smtClean="0"/>
              <a:pPr/>
              <a:t>23</a:t>
            </a:fld>
            <a:endParaRPr lang="nl-NL"/>
          </a:p>
        </p:txBody>
      </p:sp>
    </p:spTree>
    <p:extLst>
      <p:ext uri="{BB962C8B-B14F-4D97-AF65-F5344CB8AC3E}">
        <p14:creationId xmlns:p14="http://schemas.microsoft.com/office/powerpoint/2010/main" val="18501905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en object">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 name="Titel 1"/>
          <p:cNvSpPr>
            <a:spLocks noGrp="1"/>
          </p:cNvSpPr>
          <p:nvPr>
            <p:ph type="title"/>
          </p:nvPr>
        </p:nvSpPr>
        <p:spPr>
          <a:xfrm>
            <a:off x="648000" y="1080000"/>
            <a:ext cx="7848000" cy="1026000"/>
          </a:xfrm>
        </p:spPr>
        <p:txBody>
          <a:bodyPr lIns="0" tIns="0" rIns="0" bIns="0" anchor="t">
            <a:normAutofit/>
          </a:bodyPr>
          <a:lstStyle>
            <a:lvl1pPr algn="l">
              <a:lnSpc>
                <a:spcPts val="4200"/>
              </a:lnSpc>
              <a:defRPr sz="3000" b="1" i="0">
                <a:solidFill>
                  <a:srgbClr val="00659E"/>
                </a:solidFill>
                <a:latin typeface="Verdana"/>
              </a:defRPr>
            </a:lvl1pPr>
          </a:lstStyle>
          <a:p>
            <a:r>
              <a:rPr lang="nl-NL"/>
              <a:t>Klik om de stijl te bewerken</a:t>
            </a:r>
          </a:p>
        </p:txBody>
      </p:sp>
      <p:sp>
        <p:nvSpPr>
          <p:cNvPr id="12" name="Tijdelijke aanduiding voor tekst 2"/>
          <p:cNvSpPr>
            <a:spLocks noGrp="1"/>
          </p:cNvSpPr>
          <p:nvPr>
            <p:ph type="body" idx="1"/>
          </p:nvPr>
        </p:nvSpPr>
        <p:spPr>
          <a:xfrm>
            <a:off x="648000" y="2460744"/>
            <a:ext cx="7846713" cy="961592"/>
          </a:xfrm>
        </p:spPr>
        <p:txBody>
          <a:bodyPr lIns="0" tIns="0" rIns="0" bIns="0"/>
          <a:lstStyle>
            <a:lvl1pPr marL="0" indent="0">
              <a:lnSpc>
                <a:spcPts val="2800"/>
              </a:lnSpc>
              <a:spcBef>
                <a:spcPts val="0"/>
              </a:spcBef>
              <a:buNone/>
              <a:defRPr sz="2000" b="1" i="0">
                <a:solidFill>
                  <a:srgbClr val="508B82"/>
                </a:solidFill>
                <a:latin typeface="Verdana"/>
                <a:cs typeface="Verdan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a:p>
            <a:pPr lvl="1"/>
            <a:r>
              <a:rPr lang="nl-NL"/>
              <a:t>Tweede niveau</a:t>
            </a:r>
          </a:p>
        </p:txBody>
      </p:sp>
    </p:spTree>
    <p:extLst>
      <p:ext uri="{BB962C8B-B14F-4D97-AF65-F5344CB8AC3E}">
        <p14:creationId xmlns:p14="http://schemas.microsoft.com/office/powerpoint/2010/main" val="2462231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7" name="Titel 1"/>
          <p:cNvSpPr>
            <a:spLocks noGrp="1"/>
          </p:cNvSpPr>
          <p:nvPr>
            <p:ph type="title"/>
          </p:nvPr>
        </p:nvSpPr>
        <p:spPr>
          <a:xfrm>
            <a:off x="648000" y="3751200"/>
            <a:ext cx="3922413" cy="1862204"/>
          </a:xfrm>
        </p:spPr>
        <p:txBody>
          <a:bodyPr lIns="0" tIns="0" rIns="0" bIns="0" anchor="t">
            <a:normAutofit/>
          </a:bodyPr>
          <a:lstStyle>
            <a:lvl1pPr algn="l">
              <a:lnSpc>
                <a:spcPts val="4200"/>
              </a:lnSpc>
              <a:defRPr sz="3000" b="1" i="0">
                <a:solidFill>
                  <a:srgbClr val="00659E"/>
                </a:solidFill>
                <a:latin typeface="Verdana"/>
              </a:defRPr>
            </a:lvl1pPr>
          </a:lstStyle>
          <a:p>
            <a:r>
              <a:rPr lang="nl-NL"/>
              <a:t>Klik om de stijl te bewerken</a:t>
            </a:r>
          </a:p>
        </p:txBody>
      </p:sp>
      <p:sp>
        <p:nvSpPr>
          <p:cNvPr id="9" name="Tijdelijke aanduiding voor afbeelding 8"/>
          <p:cNvSpPr>
            <a:spLocks noGrp="1"/>
          </p:cNvSpPr>
          <p:nvPr>
            <p:ph type="pic" sz="quarter" idx="10"/>
          </p:nvPr>
        </p:nvSpPr>
        <p:spPr>
          <a:xfrm>
            <a:off x="0" y="0"/>
            <a:ext cx="9144000" cy="3427413"/>
          </a:xfrm>
        </p:spPr>
        <p:txBody>
          <a:bodyPr rtlCol="0">
            <a:normAutofit/>
          </a:bodyPr>
          <a:lstStyle/>
          <a:p>
            <a:pPr lvl="0"/>
            <a:r>
              <a:rPr lang="nl-NL" noProof="0"/>
              <a:t>Klik op het pictogram als u een afbeelding wilt toevoegen</a:t>
            </a:r>
          </a:p>
        </p:txBody>
      </p:sp>
    </p:spTree>
    <p:extLst>
      <p:ext uri="{BB962C8B-B14F-4D97-AF65-F5344CB8AC3E}">
        <p14:creationId xmlns:p14="http://schemas.microsoft.com/office/powerpoint/2010/main" val="29943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Leeg">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itel 1"/>
          <p:cNvSpPr>
            <a:spLocks noGrp="1"/>
          </p:cNvSpPr>
          <p:nvPr>
            <p:ph type="title"/>
          </p:nvPr>
        </p:nvSpPr>
        <p:spPr>
          <a:xfrm>
            <a:off x="1296000" y="1295999"/>
            <a:ext cx="6552000" cy="2232000"/>
          </a:xfrm>
        </p:spPr>
        <p:txBody>
          <a:bodyPr lIns="0" tIns="0" rIns="0" bIns="0" anchor="t">
            <a:normAutofit/>
          </a:bodyPr>
          <a:lstStyle>
            <a:lvl1pPr algn="l">
              <a:lnSpc>
                <a:spcPts val="4200"/>
              </a:lnSpc>
              <a:defRPr sz="3000" b="1" cap="none">
                <a:solidFill>
                  <a:schemeClr val="bg1"/>
                </a:solidFill>
                <a:latin typeface="Verdana"/>
                <a:cs typeface="Verdana"/>
              </a:defRPr>
            </a:lvl1pPr>
          </a:lstStyle>
          <a:p>
            <a:r>
              <a:rPr lang="en-US"/>
              <a:t>Titelstijl van model bewerken</a:t>
            </a:r>
            <a:endParaRPr lang="nl-NL"/>
          </a:p>
        </p:txBody>
      </p:sp>
    </p:spTree>
    <p:extLst>
      <p:ext uri="{BB962C8B-B14F-4D97-AF65-F5344CB8AC3E}">
        <p14:creationId xmlns:p14="http://schemas.microsoft.com/office/powerpoint/2010/main" val="229396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eg">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itel 1"/>
          <p:cNvSpPr>
            <a:spLocks noGrp="1"/>
          </p:cNvSpPr>
          <p:nvPr>
            <p:ph type="title"/>
          </p:nvPr>
        </p:nvSpPr>
        <p:spPr>
          <a:xfrm>
            <a:off x="1296000" y="1295999"/>
            <a:ext cx="6552000" cy="2232000"/>
          </a:xfrm>
        </p:spPr>
        <p:txBody>
          <a:bodyPr lIns="0" tIns="0" rIns="0" bIns="0" anchor="t">
            <a:normAutofit/>
          </a:bodyPr>
          <a:lstStyle>
            <a:lvl1pPr algn="l">
              <a:lnSpc>
                <a:spcPts val="4200"/>
              </a:lnSpc>
              <a:defRPr sz="3000" b="1" cap="none">
                <a:solidFill>
                  <a:schemeClr val="bg1"/>
                </a:solidFill>
                <a:latin typeface="Verdana"/>
                <a:cs typeface="Verdana"/>
              </a:defRPr>
            </a:lvl1pPr>
          </a:lstStyle>
          <a:p>
            <a:r>
              <a:rPr lang="en-US"/>
              <a:t>Titelstijl van model bewerken</a:t>
            </a:r>
            <a:endParaRPr lang="nl-NL"/>
          </a:p>
        </p:txBody>
      </p:sp>
    </p:spTree>
    <p:extLst>
      <p:ext uri="{BB962C8B-B14F-4D97-AF65-F5344CB8AC3E}">
        <p14:creationId xmlns:p14="http://schemas.microsoft.com/office/powerpoint/2010/main" val="3384295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2_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6D0C981-4732-4EB1-AC7C-EBD6C44F3252}" type="datetime1">
              <a:rPr lang="nl-NL" smtClean="0"/>
              <a:pPr/>
              <a:t>8-11-2023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409178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48000" y="648000"/>
            <a:ext cx="7848000" cy="4248000"/>
          </a:xfrm>
        </p:spPr>
        <p:txBody>
          <a:bodyPr lIns="0" tIns="0" rIns="0" bIns="0" anchor="t">
            <a:normAutofit/>
          </a:bodyPr>
          <a:lstStyle>
            <a:lvl1pPr algn="l">
              <a:lnSpc>
                <a:spcPts val="4200"/>
              </a:lnSpc>
              <a:spcBef>
                <a:spcPts val="0"/>
              </a:spcBef>
              <a:defRPr sz="3000" b="1" i="0" kern="0" spc="0" normalizeH="0">
                <a:solidFill>
                  <a:srgbClr val="00659E"/>
                </a:solidFill>
                <a:latin typeface="Verdana"/>
              </a:defRPr>
            </a:lvl1pPr>
          </a:lstStyle>
          <a:p>
            <a:r>
              <a:rPr lang="en-US"/>
              <a:t>Titelstijl van model bewerken</a:t>
            </a:r>
            <a:endParaRPr lang="nl-NL"/>
          </a:p>
        </p:txBody>
      </p:sp>
    </p:spTree>
    <p:extLst>
      <p:ext uri="{BB962C8B-B14F-4D97-AF65-F5344CB8AC3E}">
        <p14:creationId xmlns:p14="http://schemas.microsoft.com/office/powerpoint/2010/main" val="128827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ekop">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48000" y="3753000"/>
            <a:ext cx="7848000" cy="1468800"/>
          </a:xfrm>
        </p:spPr>
        <p:txBody>
          <a:bodyPr lIns="0" tIns="0" rIns="0" bIns="0" anchor="t">
            <a:normAutofit/>
          </a:bodyPr>
          <a:lstStyle>
            <a:lvl1pPr algn="l">
              <a:lnSpc>
                <a:spcPts val="2800"/>
              </a:lnSpc>
              <a:defRPr sz="2000" b="1" cap="none">
                <a:solidFill>
                  <a:srgbClr val="00659E"/>
                </a:solidFill>
                <a:latin typeface="Verdana"/>
                <a:cs typeface="Verdana"/>
              </a:defRPr>
            </a:lvl1pPr>
          </a:lstStyle>
          <a:p>
            <a:r>
              <a:rPr lang="en-US" err="1"/>
              <a:t>Titelstijl</a:t>
            </a:r>
            <a:r>
              <a:rPr lang="en-US"/>
              <a:t> van model </a:t>
            </a:r>
            <a:r>
              <a:rPr lang="en-US" err="1"/>
              <a:t>bewerken</a:t>
            </a:r>
            <a:endParaRPr lang="nl-NL"/>
          </a:p>
        </p:txBody>
      </p:sp>
      <p:sp>
        <p:nvSpPr>
          <p:cNvPr id="8" name="Tijdelijke aanduiding voor afbeelding 7"/>
          <p:cNvSpPr>
            <a:spLocks noGrp="1"/>
          </p:cNvSpPr>
          <p:nvPr>
            <p:ph type="pic" sz="quarter" idx="13"/>
          </p:nvPr>
        </p:nvSpPr>
        <p:spPr>
          <a:xfrm>
            <a:off x="0" y="0"/>
            <a:ext cx="9144000" cy="3429000"/>
          </a:xfrm>
        </p:spPr>
        <p:txBody>
          <a:bodyPr rtlCol="0">
            <a:normAutofit/>
          </a:bodyPr>
          <a:lstStyle/>
          <a:p>
            <a:pPr lvl="0"/>
            <a:r>
              <a:rPr lang="en-US" noProof="0"/>
              <a:t>Sleep de </a:t>
            </a:r>
            <a:r>
              <a:rPr lang="en-US" noProof="0" err="1"/>
              <a:t>afbeelding</a:t>
            </a:r>
            <a:r>
              <a:rPr lang="en-US" noProof="0"/>
              <a:t> </a:t>
            </a:r>
            <a:r>
              <a:rPr lang="en-US" noProof="0" err="1"/>
              <a:t>naar</a:t>
            </a:r>
            <a:r>
              <a:rPr lang="en-US" noProof="0"/>
              <a:t> de </a:t>
            </a:r>
            <a:r>
              <a:rPr lang="en-US" noProof="0" err="1"/>
              <a:t>tijdelijke</a:t>
            </a:r>
            <a:r>
              <a:rPr lang="en-US" noProof="0"/>
              <a:t> </a:t>
            </a:r>
            <a:r>
              <a:rPr lang="en-US" noProof="0" err="1"/>
              <a:t>aanduiding</a:t>
            </a:r>
            <a:r>
              <a:rPr lang="en-US" noProof="0"/>
              <a:t> of </a:t>
            </a:r>
            <a:r>
              <a:rPr lang="en-US" noProof="0" err="1"/>
              <a:t>klik</a:t>
            </a:r>
            <a:r>
              <a:rPr lang="en-US" noProof="0"/>
              <a:t> op het pictogram </a:t>
            </a:r>
            <a:r>
              <a:rPr lang="en-US" noProof="0" err="1"/>
              <a:t>als</a:t>
            </a:r>
            <a:r>
              <a:rPr lang="en-US" noProof="0"/>
              <a:t> u </a:t>
            </a:r>
            <a:r>
              <a:rPr lang="en-US" noProof="0" err="1"/>
              <a:t>een</a:t>
            </a:r>
            <a:r>
              <a:rPr lang="en-US" noProof="0"/>
              <a:t> </a:t>
            </a:r>
            <a:r>
              <a:rPr lang="en-US" noProof="0" err="1"/>
              <a:t>afbeelding</a:t>
            </a:r>
            <a:r>
              <a:rPr lang="en-US" noProof="0"/>
              <a:t> wilt toevoegen</a:t>
            </a:r>
            <a:endParaRPr lang="nl-NL" noProof="0"/>
          </a:p>
        </p:txBody>
      </p:sp>
    </p:spTree>
    <p:extLst>
      <p:ext uri="{BB962C8B-B14F-4D97-AF65-F5344CB8AC3E}">
        <p14:creationId xmlns:p14="http://schemas.microsoft.com/office/powerpoint/2010/main" val="57610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ekop">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49132" y="4390449"/>
            <a:ext cx="6444000" cy="1494415"/>
          </a:xfrm>
        </p:spPr>
        <p:txBody>
          <a:bodyPr lIns="0" tIns="0" rIns="0" bIns="0" anchor="t">
            <a:normAutofit/>
          </a:bodyPr>
          <a:lstStyle>
            <a:lvl1pPr algn="l">
              <a:lnSpc>
                <a:spcPts val="2800"/>
              </a:lnSpc>
              <a:defRPr sz="3000" b="1" cap="none">
                <a:solidFill>
                  <a:srgbClr val="00659E"/>
                </a:solidFill>
                <a:latin typeface="Verdana"/>
                <a:cs typeface="Verdana"/>
              </a:defRPr>
            </a:lvl1pPr>
          </a:lstStyle>
          <a:p>
            <a:r>
              <a:rPr lang="en-US"/>
              <a:t>Titelstijl van model bewerken</a:t>
            </a:r>
            <a:endParaRPr lang="nl-NL"/>
          </a:p>
        </p:txBody>
      </p:sp>
      <p:sp>
        <p:nvSpPr>
          <p:cNvPr id="8" name="Tijdelijke aanduiding voor afbeelding 7"/>
          <p:cNvSpPr>
            <a:spLocks noGrp="1"/>
          </p:cNvSpPr>
          <p:nvPr>
            <p:ph type="pic" sz="quarter" idx="13"/>
          </p:nvPr>
        </p:nvSpPr>
        <p:spPr>
          <a:xfrm>
            <a:off x="648000" y="630173"/>
            <a:ext cx="7848000" cy="3432031"/>
          </a:xfrm>
        </p:spPr>
        <p:txBody>
          <a:bodyPr rtlCol="0">
            <a:normAutofit/>
          </a:bodyPr>
          <a:lstStyle/>
          <a:p>
            <a:pPr lvl="0"/>
            <a:r>
              <a:rPr lang="en-US" noProof="0"/>
              <a:t>Sleep de </a:t>
            </a:r>
            <a:r>
              <a:rPr lang="en-US" noProof="0" err="1"/>
              <a:t>afbeelding</a:t>
            </a:r>
            <a:r>
              <a:rPr lang="en-US" noProof="0"/>
              <a:t> </a:t>
            </a:r>
            <a:r>
              <a:rPr lang="en-US" noProof="0" err="1"/>
              <a:t>naar</a:t>
            </a:r>
            <a:r>
              <a:rPr lang="en-US" noProof="0"/>
              <a:t> de </a:t>
            </a:r>
            <a:r>
              <a:rPr lang="en-US" noProof="0" err="1"/>
              <a:t>tijdelijke</a:t>
            </a:r>
            <a:r>
              <a:rPr lang="en-US" noProof="0"/>
              <a:t> </a:t>
            </a:r>
            <a:r>
              <a:rPr lang="en-US" noProof="0" err="1"/>
              <a:t>aanduiding</a:t>
            </a:r>
            <a:r>
              <a:rPr lang="en-US" noProof="0"/>
              <a:t> of </a:t>
            </a:r>
            <a:r>
              <a:rPr lang="en-US" noProof="0" err="1"/>
              <a:t>klik</a:t>
            </a:r>
            <a:r>
              <a:rPr lang="en-US" noProof="0"/>
              <a:t> op het pictogram </a:t>
            </a:r>
            <a:r>
              <a:rPr lang="en-US" noProof="0" err="1"/>
              <a:t>als</a:t>
            </a:r>
            <a:r>
              <a:rPr lang="en-US" noProof="0"/>
              <a:t> u </a:t>
            </a:r>
            <a:r>
              <a:rPr lang="en-US" noProof="0" err="1"/>
              <a:t>een</a:t>
            </a:r>
            <a:r>
              <a:rPr lang="en-US" noProof="0"/>
              <a:t> </a:t>
            </a:r>
            <a:r>
              <a:rPr lang="en-US" noProof="0" err="1"/>
              <a:t>afbeelding</a:t>
            </a:r>
            <a:r>
              <a:rPr lang="en-US" noProof="0"/>
              <a:t> wilt toevoegen</a:t>
            </a:r>
            <a:endParaRPr lang="nl-NL" noProof="0"/>
          </a:p>
        </p:txBody>
      </p:sp>
    </p:spTree>
    <p:extLst>
      <p:ext uri="{BB962C8B-B14F-4D97-AF65-F5344CB8AC3E}">
        <p14:creationId xmlns:p14="http://schemas.microsoft.com/office/powerpoint/2010/main" val="1040809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lleen titel">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48000" y="5544000"/>
            <a:ext cx="6445132" cy="648000"/>
          </a:xfrm>
        </p:spPr>
        <p:txBody>
          <a:bodyPr lIns="0" tIns="0" rIns="0" bIns="0" anchor="t">
            <a:normAutofit/>
          </a:bodyPr>
          <a:lstStyle>
            <a:lvl1pPr algn="l">
              <a:lnSpc>
                <a:spcPts val="2800"/>
              </a:lnSpc>
              <a:defRPr sz="2000" b="1" i="0">
                <a:solidFill>
                  <a:srgbClr val="00659E"/>
                </a:solidFill>
                <a:latin typeface="Verdana"/>
                <a:cs typeface="Verdana"/>
              </a:defRPr>
            </a:lvl1pPr>
          </a:lstStyle>
          <a:p>
            <a:r>
              <a:rPr lang="en-US"/>
              <a:t>Titelstijl van model bewerken</a:t>
            </a:r>
            <a:endParaRPr lang="nl-NL"/>
          </a:p>
        </p:txBody>
      </p:sp>
      <p:sp>
        <p:nvSpPr>
          <p:cNvPr id="8" name="Tijdelijke aanduiding voor afbeelding 7"/>
          <p:cNvSpPr>
            <a:spLocks noGrp="1"/>
          </p:cNvSpPr>
          <p:nvPr>
            <p:ph type="pic" sz="quarter" idx="10"/>
          </p:nvPr>
        </p:nvSpPr>
        <p:spPr>
          <a:xfrm>
            <a:off x="0" y="1"/>
            <a:ext cx="9144000" cy="5206214"/>
          </a:xfrm>
        </p:spPr>
        <p:txBody>
          <a:bodyPr rtlCol="0">
            <a:normAutofit/>
          </a:bodyPr>
          <a:lstStyle/>
          <a:p>
            <a:pPr lvl="0"/>
            <a:r>
              <a:rPr lang="en-US" noProof="0"/>
              <a:t>Sleep de </a:t>
            </a:r>
            <a:r>
              <a:rPr lang="en-US" noProof="0" err="1"/>
              <a:t>afbeelding</a:t>
            </a:r>
            <a:r>
              <a:rPr lang="en-US" noProof="0"/>
              <a:t> </a:t>
            </a:r>
            <a:r>
              <a:rPr lang="en-US" noProof="0" err="1"/>
              <a:t>naar</a:t>
            </a:r>
            <a:r>
              <a:rPr lang="en-US" noProof="0"/>
              <a:t> de </a:t>
            </a:r>
            <a:r>
              <a:rPr lang="en-US" noProof="0" err="1"/>
              <a:t>tijdelijke</a:t>
            </a:r>
            <a:r>
              <a:rPr lang="en-US" noProof="0"/>
              <a:t> </a:t>
            </a:r>
            <a:r>
              <a:rPr lang="en-US" noProof="0" err="1"/>
              <a:t>aanduiding</a:t>
            </a:r>
            <a:r>
              <a:rPr lang="en-US" noProof="0"/>
              <a:t> of </a:t>
            </a:r>
            <a:r>
              <a:rPr lang="en-US" noProof="0" err="1"/>
              <a:t>klik</a:t>
            </a:r>
            <a:r>
              <a:rPr lang="en-US" noProof="0"/>
              <a:t> op het pictogram </a:t>
            </a:r>
            <a:r>
              <a:rPr lang="en-US" noProof="0" err="1"/>
              <a:t>als</a:t>
            </a:r>
            <a:r>
              <a:rPr lang="en-US" noProof="0"/>
              <a:t> u </a:t>
            </a:r>
            <a:r>
              <a:rPr lang="en-US" noProof="0" err="1"/>
              <a:t>een</a:t>
            </a:r>
            <a:r>
              <a:rPr lang="en-US" noProof="0"/>
              <a:t> </a:t>
            </a:r>
            <a:r>
              <a:rPr lang="en-US" noProof="0" err="1"/>
              <a:t>afbeelding</a:t>
            </a:r>
            <a:r>
              <a:rPr lang="en-US" noProof="0"/>
              <a:t> wilt toevoegen</a:t>
            </a:r>
            <a:endParaRPr lang="nl-NL" noProof="0"/>
          </a:p>
        </p:txBody>
      </p:sp>
    </p:spTree>
    <p:extLst>
      <p:ext uri="{BB962C8B-B14F-4D97-AF65-F5344CB8AC3E}">
        <p14:creationId xmlns:p14="http://schemas.microsoft.com/office/powerpoint/2010/main" val="23066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ee objecten">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hthoek 3"/>
          <p:cNvSpPr/>
          <p:nvPr/>
        </p:nvSpPr>
        <p:spPr>
          <a:xfrm rot="20280000">
            <a:off x="4505325" y="4389438"/>
            <a:ext cx="4479925" cy="152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10" name="Tijdelijke aanduiding voor afbeelding 9"/>
          <p:cNvSpPr>
            <a:spLocks noGrp="1"/>
          </p:cNvSpPr>
          <p:nvPr>
            <p:ph type="pic" sz="quarter" idx="10"/>
          </p:nvPr>
        </p:nvSpPr>
        <p:spPr>
          <a:xfrm>
            <a:off x="4570412" y="0"/>
            <a:ext cx="3924000" cy="5220000"/>
          </a:xfrm>
        </p:spPr>
        <p:txBody>
          <a:bodyPr rtlCol="0">
            <a:normAutofit/>
          </a:bodyPr>
          <a:lstStyle/>
          <a:p>
            <a:pPr lvl="0"/>
            <a:r>
              <a:rPr lang="en-US" noProof="0"/>
              <a:t>Sleep de afbeelding naar de tijdelijke aanduiding of klik op het pictogram als u een afbeelding wilt toevoegen</a:t>
            </a:r>
            <a:endParaRPr lang="nl-NL" noProof="0"/>
          </a:p>
        </p:txBody>
      </p:sp>
      <p:sp>
        <p:nvSpPr>
          <p:cNvPr id="3" name="Tijdelijke aanduiding voor inhoud 2"/>
          <p:cNvSpPr>
            <a:spLocks noGrp="1"/>
          </p:cNvSpPr>
          <p:nvPr>
            <p:ph sz="half" idx="1"/>
          </p:nvPr>
        </p:nvSpPr>
        <p:spPr>
          <a:xfrm>
            <a:off x="648000" y="647999"/>
            <a:ext cx="3600000" cy="5220000"/>
          </a:xfrm>
        </p:spPr>
        <p:txBody>
          <a:bodyPr lIns="0" tIns="0" rIns="0" bIns="0">
            <a:noAutofit/>
          </a:bodyPr>
          <a:lstStyle>
            <a:lvl1pPr marL="0" indent="0">
              <a:lnSpc>
                <a:spcPts val="2800"/>
              </a:lnSpc>
              <a:buFontTx/>
              <a:buNone/>
              <a:defRPr sz="3000" b="1" i="0">
                <a:solidFill>
                  <a:srgbClr val="004175"/>
                </a:solidFill>
                <a:latin typeface="Verdana"/>
              </a:defRPr>
            </a:lvl1pPr>
            <a:lvl2pPr>
              <a:lnSpc>
                <a:spcPts val="2800"/>
              </a:lnSpc>
              <a:defRPr sz="3000" b="1" i="0">
                <a:solidFill>
                  <a:srgbClr val="004175"/>
                </a:solidFill>
                <a:latin typeface="Verdana"/>
              </a:defRPr>
            </a:lvl2pPr>
            <a:lvl3pPr>
              <a:lnSpc>
                <a:spcPts val="2800"/>
              </a:lnSpc>
              <a:defRPr sz="3000" b="1" i="0">
                <a:solidFill>
                  <a:srgbClr val="004175"/>
                </a:solidFill>
                <a:latin typeface="Verdana"/>
              </a:defRPr>
            </a:lvl3pPr>
            <a:lvl4pPr>
              <a:lnSpc>
                <a:spcPts val="2800"/>
              </a:lnSpc>
              <a:defRPr sz="3000" b="1" i="0">
                <a:solidFill>
                  <a:srgbClr val="004175"/>
                </a:solidFill>
                <a:latin typeface="Verdana"/>
              </a:defRPr>
            </a:lvl4pPr>
            <a:lvl5pPr>
              <a:lnSpc>
                <a:spcPts val="2800"/>
              </a:lnSpc>
              <a:defRPr sz="3000" b="1" i="0">
                <a:solidFill>
                  <a:srgbClr val="004175"/>
                </a:solidFill>
                <a:latin typeface="Verdana"/>
              </a:defRPr>
            </a:lvl5pPr>
            <a:lvl6pPr>
              <a:defRPr sz="1800"/>
            </a:lvl6pPr>
            <a:lvl7pPr>
              <a:defRPr sz="1800"/>
            </a:lvl7pPr>
            <a:lvl8pPr>
              <a:defRPr sz="1800"/>
            </a:lvl8pPr>
            <a:lvl9pPr>
              <a:defRPr sz="1800"/>
            </a:lvl9pPr>
          </a:lstStyle>
          <a:p>
            <a:pPr lvl="0"/>
            <a:r>
              <a:rPr lang="en-US"/>
              <a:t>Klik om de tekststijl van het model te bewerken</a:t>
            </a:r>
          </a:p>
        </p:txBody>
      </p:sp>
    </p:spTree>
    <p:extLst>
      <p:ext uri="{BB962C8B-B14F-4D97-AF65-F5344CB8AC3E}">
        <p14:creationId xmlns:p14="http://schemas.microsoft.com/office/powerpoint/2010/main" val="284028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a:t>Klik om de stijl te bewerken</a:t>
            </a:r>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09638D6B-2F94-4463-82E5-5E895694FED7}" type="datetime1">
              <a:rPr lang="nl-NL" smtClean="0"/>
              <a:pPr/>
              <a:t>8-11-2023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633984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683A95AB-BDD2-4228-AB5B-1B80965721A7}" type="datetime1">
              <a:rPr lang="nl-NL" smtClean="0"/>
              <a:pPr/>
              <a:t>8-11-2023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088789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9"/>
            <a:ext cx="7886700" cy="2852737"/>
          </a:xfrm>
        </p:spPr>
        <p:txBody>
          <a:bodyPr anchor="b"/>
          <a:lstStyle>
            <a:lvl1pPr>
              <a:defRPr sz="4500"/>
            </a:lvl1pPr>
          </a:lstStyle>
          <a:p>
            <a:r>
              <a:rPr lang="nl-NL"/>
              <a:t>Klik om de stijl te bewerken</a:t>
            </a:r>
          </a:p>
        </p:txBody>
      </p:sp>
      <p:sp>
        <p:nvSpPr>
          <p:cNvPr id="3" name="Tijdelijke aanduiding voor teks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80C4ED34-88A9-4C2E-BEDF-5FCFBDAB146D}" type="datetime1">
              <a:rPr lang="nl-NL" smtClean="0"/>
              <a:pPr/>
              <a:t>8-11-2023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104645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8650" y="1825625"/>
            <a:ext cx="38862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29150" y="1825625"/>
            <a:ext cx="38862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DB165067-3C23-47B0-8D2E-84ED60F84226}" type="datetime1">
              <a:rPr lang="nl-NL" smtClean="0"/>
              <a:pPr/>
              <a:t>8-11-2023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1918253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29841" y="365126"/>
            <a:ext cx="7886700" cy="1325563"/>
          </a:xfrm>
        </p:spPr>
        <p:txBody>
          <a:bodyPr/>
          <a:lstStyle/>
          <a:p>
            <a:r>
              <a:rPr lang="nl-NL"/>
              <a:t>Klik om de stijl te bewerken</a:t>
            </a:r>
          </a:p>
        </p:txBody>
      </p:sp>
      <p:sp>
        <p:nvSpPr>
          <p:cNvPr id="3" name="Tijdelijke aanduiding voor teks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 om de modelstijlen te bewerken</a:t>
            </a:r>
          </a:p>
        </p:txBody>
      </p:sp>
      <p:sp>
        <p:nvSpPr>
          <p:cNvPr id="4" name="Tijdelijke aanduiding voor inhoud 3"/>
          <p:cNvSpPr>
            <a:spLocks noGrp="1"/>
          </p:cNvSpPr>
          <p:nvPr>
            <p:ph sz="half" idx="2"/>
          </p:nvPr>
        </p:nvSpPr>
        <p:spPr>
          <a:xfrm>
            <a:off x="629842" y="2505075"/>
            <a:ext cx="3868340"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 om de modelstijlen te bewerken</a:t>
            </a:r>
          </a:p>
        </p:txBody>
      </p:sp>
      <p:sp>
        <p:nvSpPr>
          <p:cNvPr id="6" name="Tijdelijke aanduiding voor inhoud 5"/>
          <p:cNvSpPr>
            <a:spLocks noGrp="1"/>
          </p:cNvSpPr>
          <p:nvPr>
            <p:ph sz="quarter" idx="4"/>
          </p:nvPr>
        </p:nvSpPr>
        <p:spPr>
          <a:xfrm>
            <a:off x="4629150" y="2505075"/>
            <a:ext cx="3887391"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71341D88-4045-4E3D-9837-AD9BAB69E943}" type="datetime1">
              <a:rPr lang="nl-NL" smtClean="0"/>
              <a:pPr/>
              <a:t>8-11-2023</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1298089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31A6F8A-4F50-4E26-A482-039C508284E3}" type="datetime1">
              <a:rPr lang="nl-NL" smtClean="0"/>
              <a:pPr/>
              <a:t>8-11-2023</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4223516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6D0C981-4732-4EB1-AC7C-EBD6C44F3252}" type="datetime1">
              <a:rPr lang="nl-NL" smtClean="0"/>
              <a:pPr/>
              <a:t>8-11-2023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7286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nl-NL"/>
              <a:t>Klik om de stijl te bewerken</a:t>
            </a:r>
          </a:p>
        </p:txBody>
      </p:sp>
      <p:sp>
        <p:nvSpPr>
          <p:cNvPr id="3" name="Tijdelijke aanduiding voor inhoud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433C33B-ED0D-45CB-BF8A-968422BC4BA0}" type="datetime1">
              <a:rPr lang="nl-NL" smtClean="0"/>
              <a:pPr/>
              <a:t>8-11-2023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521463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nl-NL"/>
              <a:t>Klik om de stijl te bewerken</a:t>
            </a:r>
          </a:p>
        </p:txBody>
      </p:sp>
      <p:sp>
        <p:nvSpPr>
          <p:cNvPr id="3" name="Tijdelijke aanduiding voor afbeelding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5C17B8C2-7097-4BFD-9571-77E950D199AE}" type="datetime1">
              <a:rPr lang="nl-NL" smtClean="0"/>
              <a:pPr/>
              <a:t>8-11-2023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4048062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3A7CF23A-39DA-4E90-9B71-BD68AE9D9B8A}" type="datetime1">
              <a:rPr lang="nl-NL" smtClean="0"/>
              <a:pPr/>
              <a:t>8-11-2023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3752857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43675" y="365125"/>
            <a:ext cx="1971675"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8650" y="365125"/>
            <a:ext cx="5800725"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4FBE201A-C983-4413-8053-C24C7537E542}" type="datetime1">
              <a:rPr lang="nl-NL" smtClean="0"/>
              <a:pPr/>
              <a:t>8-11-2023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639E585-FF28-4E8C-93F1-C1B89EE1C5D5}" type="slidenum">
              <a:rPr lang="nl-NL" smtClean="0"/>
              <a:pPr/>
              <a:t>‹nr.›</a:t>
            </a:fld>
            <a:endParaRPr lang="nl-NL"/>
          </a:p>
        </p:txBody>
      </p:sp>
    </p:spTree>
    <p:extLst>
      <p:ext uri="{BB962C8B-B14F-4D97-AF65-F5344CB8AC3E}">
        <p14:creationId xmlns:p14="http://schemas.microsoft.com/office/powerpoint/2010/main" val="24733893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Titelstijl van model bewerken</a:t>
            </a:r>
            <a:endParaRPr lang="nl-NL" altLang="nl-NL"/>
          </a:p>
        </p:txBody>
      </p:sp>
      <p:sp>
        <p:nvSpPr>
          <p:cNvPr id="4099"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Klik om de tekststijl van het model te bewerken</a:t>
            </a:r>
          </a:p>
          <a:p>
            <a:pPr lvl="1"/>
            <a:r>
              <a:rPr lang="en-US" altLang="nl-NL"/>
              <a:t>Tweede niveau</a:t>
            </a:r>
          </a:p>
          <a:p>
            <a:pPr lvl="2"/>
            <a:r>
              <a:rPr lang="en-US" altLang="nl-NL"/>
              <a:t>Derde niveau</a:t>
            </a:r>
          </a:p>
          <a:p>
            <a:pPr lvl="3"/>
            <a:r>
              <a:rPr lang="en-US" altLang="nl-NL"/>
              <a:t>Vierde niveau</a:t>
            </a:r>
          </a:p>
          <a:p>
            <a:pPr lvl="4"/>
            <a:r>
              <a:rPr lang="en-US" altLang="nl-NL"/>
              <a:t>Vijfde niveau</a:t>
            </a:r>
            <a:endParaRPr lang="nl-NL" alt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5309A121-EA52-4EAF-A0D1-A929DF5C61A2}" type="datetimeFigureOut">
              <a:rPr lang="nl-NL" altLang="nl-NL"/>
              <a:pPr/>
              <a:t>8-11-2023</a:t>
            </a:fld>
            <a:endParaRPr lang="nl-NL" alt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3A27767-896A-4844-AA4C-7E2DC989DCE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83" r:id="rId3"/>
    <p:sldLayoutId id="2147483682" r:id="rId4"/>
    <p:sldLayoutId id="2147483684" r:id="rId5"/>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Titelstijl van model bewerken</a:t>
            </a:r>
            <a:endParaRPr lang="nl-NL" altLang="nl-NL"/>
          </a:p>
        </p:txBody>
      </p:sp>
      <p:sp>
        <p:nvSpPr>
          <p:cNvPr id="5123"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Klik om de tekststijl van het model te bewerken</a:t>
            </a:r>
          </a:p>
          <a:p>
            <a:pPr lvl="1"/>
            <a:r>
              <a:rPr lang="en-US" altLang="nl-NL"/>
              <a:t>Tweede niveau</a:t>
            </a:r>
          </a:p>
          <a:p>
            <a:pPr lvl="2"/>
            <a:r>
              <a:rPr lang="en-US" altLang="nl-NL"/>
              <a:t>Derde niveau</a:t>
            </a:r>
          </a:p>
          <a:p>
            <a:pPr lvl="3"/>
            <a:r>
              <a:rPr lang="en-US" altLang="nl-NL"/>
              <a:t>Vierde niveau</a:t>
            </a:r>
          </a:p>
          <a:p>
            <a:pPr lvl="4"/>
            <a:r>
              <a:rPr lang="en-US" altLang="nl-NL"/>
              <a:t>Vijfde niveau</a:t>
            </a:r>
            <a:endParaRPr lang="nl-NL" altLang="nl-NL"/>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sldNum="0" hdr="0" dt="0"/>
  <p:txStyles>
    <p:titleStyle>
      <a:lvl1pPr algn="ctr" defTabSz="457200" rtl="0" fontAlgn="base">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2pPr>
      <a:lvl3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3pPr>
      <a:lvl4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4pPr>
      <a:lvl5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48B8D0D-9F37-466A-9CE0-DB39E80A0F4C}" type="datetime1">
              <a:rPr lang="nl-NL" smtClean="0"/>
              <a:pPr/>
              <a:t>8-11-2023</a:t>
            </a:fld>
            <a:endParaRPr lang="nl-NL"/>
          </a:p>
        </p:txBody>
      </p:sp>
      <p:sp>
        <p:nvSpPr>
          <p:cNvPr id="5" name="Tijdelijke aanduiding voor voet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39E585-FF28-4E8C-93F1-C1B89EE1C5D5}" type="slidenum">
              <a:rPr lang="nl-NL" smtClean="0"/>
              <a:pPr/>
              <a:t>‹nr.›</a:t>
            </a:fld>
            <a:endParaRPr lang="nl-NL"/>
          </a:p>
        </p:txBody>
      </p:sp>
    </p:spTree>
    <p:extLst>
      <p:ext uri="{BB962C8B-B14F-4D97-AF65-F5344CB8AC3E}">
        <p14:creationId xmlns:p14="http://schemas.microsoft.com/office/powerpoint/2010/main" val="666160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nl-NL"/>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1"/>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r="-279"/>
          <a:stretch/>
        </p:blipFill>
        <p:spPr/>
      </p:pic>
      <p:pic>
        <p:nvPicPr>
          <p:cNvPr id="4" name="Tijdelijke aanduiding voor afbeelding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0"/>
            <a:ext cx="9144000" cy="3427413"/>
          </a:xfrm>
          <a:prstGeom prst="rect">
            <a:avLst/>
          </a:prstGeom>
        </p:spPr>
      </p:pic>
      <p:sp>
        <p:nvSpPr>
          <p:cNvPr id="6" name="Titel 1"/>
          <p:cNvSpPr txBox="1">
            <a:spLocks/>
          </p:cNvSpPr>
          <p:nvPr/>
        </p:nvSpPr>
        <p:spPr bwMode="auto">
          <a:xfrm>
            <a:off x="647700" y="3751263"/>
            <a:ext cx="3922713"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l" defTabSz="457200" rtl="0" fontAlgn="base">
              <a:lnSpc>
                <a:spcPts val="2800"/>
              </a:lnSpc>
              <a:spcBef>
                <a:spcPct val="0"/>
              </a:spcBef>
              <a:spcAft>
                <a:spcPct val="0"/>
              </a:spcAft>
              <a:defRPr sz="2000" b="1" kern="1200" cap="none">
                <a:solidFill>
                  <a:srgbClr val="00659E"/>
                </a:solidFill>
                <a:latin typeface="Verdana"/>
                <a:ea typeface="ＭＳ Ｐゴシック" panose="020B0600070205080204" pitchFamily="34" charset="-128"/>
                <a:cs typeface="Verdana"/>
              </a:defRPr>
            </a:lvl1pPr>
            <a:lvl2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2pPr>
            <a:lvl3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3pPr>
            <a:lvl4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4pPr>
            <a:lvl5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a:lstStyle>
          <a:p>
            <a:pPr>
              <a:lnSpc>
                <a:spcPts val="4200"/>
              </a:lnSpc>
            </a:pPr>
            <a:r>
              <a:rPr lang="nl-NL" altLang="nl-NL" sz="3000">
                <a:latin typeface="Verdana" panose="020B0604030504040204" pitchFamily="34" charset="0"/>
                <a:cs typeface="+mj-cs"/>
              </a:rPr>
              <a:t>Iedereen de Bijbel in de taal van z’n hart!</a:t>
            </a:r>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8673" y="4794929"/>
            <a:ext cx="2295338" cy="1846451"/>
          </a:xfrm>
          <a:prstGeom prst="rect">
            <a:avLst/>
          </a:prstGeom>
        </p:spPr>
      </p:pic>
    </p:spTree>
    <p:extLst>
      <p:ext uri="{BB962C8B-B14F-4D97-AF65-F5344CB8AC3E}">
        <p14:creationId xmlns:p14="http://schemas.microsoft.com/office/powerpoint/2010/main" val="402098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el 1"/>
          <p:cNvSpPr>
            <a:spLocks noGrp="1"/>
          </p:cNvSpPr>
          <p:nvPr>
            <p:ph type="title"/>
          </p:nvPr>
        </p:nvSpPr>
        <p:spPr>
          <a:xfrm>
            <a:off x="1295400" y="1295400"/>
            <a:ext cx="6553200" cy="2232025"/>
          </a:xfrm>
        </p:spPr>
        <p:txBody>
          <a:bodyPr>
            <a:noAutofit/>
          </a:bodyPr>
          <a:lstStyle/>
          <a:p>
            <a:r>
              <a:rPr lang="nl-NL" altLang="nl-NL">
                <a:latin typeface="Verdana" panose="020B0604030504040204" pitchFamily="34" charset="0"/>
              </a:rPr>
              <a:t>‘…wij allen horen hen in onze eigen taal spreken over Gods grote daden.’</a:t>
            </a:r>
            <a:br>
              <a:rPr lang="nl-NL" altLang="nl-NL">
                <a:latin typeface="Verdana" panose="020B0604030504040204" pitchFamily="34" charset="0"/>
              </a:rPr>
            </a:br>
            <a:br>
              <a:rPr lang="nl-NL" altLang="nl-NL">
                <a:latin typeface="Verdana" panose="020B0604030504040204" pitchFamily="34" charset="0"/>
              </a:rPr>
            </a:br>
            <a:r>
              <a:rPr lang="nl-NL" altLang="nl-NL" i="1">
                <a:latin typeface="Verdana" panose="020B0604030504040204" pitchFamily="34" charset="0"/>
              </a:rPr>
              <a:t>Handelingen 2:11</a:t>
            </a:r>
          </a:p>
        </p:txBody>
      </p:sp>
    </p:spTree>
    <p:extLst>
      <p:ext uri="{BB962C8B-B14F-4D97-AF65-F5344CB8AC3E}">
        <p14:creationId xmlns:p14="http://schemas.microsoft.com/office/powerpoint/2010/main" val="3776420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p:cNvSpPr>
            <a:spLocks noGrp="1"/>
          </p:cNvSpPr>
          <p:nvPr>
            <p:ph type="title"/>
          </p:nvPr>
        </p:nvSpPr>
        <p:spPr>
          <a:xfrm>
            <a:off x="647700" y="3752850"/>
            <a:ext cx="7848600" cy="1468438"/>
          </a:xfrm>
        </p:spPr>
        <p:txBody>
          <a:bodyPr/>
          <a:lstStyle/>
          <a:p>
            <a:r>
              <a:rPr lang="nl-NL"/>
              <a:t>‘Als jouw God zo machtig is, </a:t>
            </a:r>
            <a:br>
              <a:rPr lang="nl-NL"/>
            </a:br>
            <a:r>
              <a:rPr lang="nl-NL"/>
              <a:t>waarom spreekt Hij dan onze taal niet?’</a:t>
            </a:r>
            <a:br>
              <a:rPr lang="nl-NL"/>
            </a:br>
            <a:br>
              <a:rPr lang="nl-NL" b="0"/>
            </a:br>
            <a:r>
              <a:rPr lang="nl-NL" b="0"/>
              <a:t>Cameron Townsend</a:t>
            </a:r>
            <a:endParaRPr lang="nl-NL" altLang="nl-NL">
              <a:latin typeface="Verdana" panose="020B0604030504040204" pitchFamily="34" charset="0"/>
            </a:endParaRPr>
          </a:p>
        </p:txBody>
      </p:sp>
      <p:pic>
        <p:nvPicPr>
          <p:cNvPr id="2" name="Tijdelijke aanduiding voor afbeelding 1"/>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r="-279"/>
          <a:stretch/>
        </p:blipFill>
        <p:spPr/>
      </p:pic>
    </p:spTree>
    <p:extLst>
      <p:ext uri="{BB962C8B-B14F-4D97-AF65-F5344CB8AC3E}">
        <p14:creationId xmlns:p14="http://schemas.microsoft.com/office/powerpoint/2010/main" val="4172824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a:xfrm>
            <a:off x="647700" y="5543550"/>
            <a:ext cx="6445250" cy="647700"/>
          </a:xfrm>
        </p:spPr>
        <p:txBody>
          <a:bodyPr>
            <a:noAutofit/>
          </a:bodyPr>
          <a:lstStyle/>
          <a:p>
            <a:r>
              <a:rPr lang="nl-NL" altLang="nl-NL">
                <a:latin typeface="Verdana" panose="020B0604030504040204" pitchFamily="34" charset="0"/>
              </a:rPr>
              <a:t>Miljoenen mensen zonder Bijbel</a:t>
            </a:r>
          </a:p>
        </p:txBody>
      </p:sp>
      <p:pic>
        <p:nvPicPr>
          <p:cNvPr id="8" name="Tijdelijke aanduiding voor afbeelding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48305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el 1"/>
          <p:cNvSpPr>
            <a:spLocks noGrp="1"/>
          </p:cNvSpPr>
          <p:nvPr>
            <p:ph type="title"/>
          </p:nvPr>
        </p:nvSpPr>
        <p:spPr>
          <a:xfrm>
            <a:off x="1295400" y="855133"/>
            <a:ext cx="6553200" cy="2232025"/>
          </a:xfrm>
        </p:spPr>
        <p:txBody>
          <a:bodyPr>
            <a:noAutofit/>
          </a:bodyPr>
          <a:lstStyle/>
          <a:p>
            <a:r>
              <a:rPr lang="nl-NL">
                <a:latin typeface="Verdana" panose="020B0604030504040204" pitchFamily="34" charset="0"/>
              </a:rPr>
              <a:t>Onze missie:</a:t>
            </a:r>
            <a:br>
              <a:rPr lang="nl-NL">
                <a:latin typeface="Verdana" panose="020B0604030504040204" pitchFamily="34" charset="0"/>
              </a:rPr>
            </a:br>
            <a:r>
              <a:rPr lang="nl-NL">
                <a:latin typeface="Verdana" panose="020B0604030504040204" pitchFamily="34" charset="0"/>
              </a:rPr>
              <a:t>dat wereldwijd </a:t>
            </a:r>
            <a:br>
              <a:rPr lang="nl-NL">
                <a:latin typeface="Verdana" panose="020B0604030504040204" pitchFamily="34" charset="0"/>
              </a:rPr>
            </a:br>
            <a:r>
              <a:rPr lang="nl-NL">
                <a:latin typeface="Verdana" panose="020B0604030504040204" pitchFamily="34" charset="0"/>
              </a:rPr>
              <a:t>harten en levens veranderen</a:t>
            </a:r>
            <a:br>
              <a:rPr lang="nl-NL">
                <a:latin typeface="Verdana" panose="020B0604030504040204" pitchFamily="34" charset="0"/>
              </a:rPr>
            </a:br>
            <a:r>
              <a:rPr lang="nl-NL">
                <a:latin typeface="Verdana" panose="020B0604030504040204" pitchFamily="34" charset="0"/>
              </a:rPr>
              <a:t>door de Bijbel, Gods Woord, </a:t>
            </a:r>
            <a:br>
              <a:rPr lang="nl-NL">
                <a:latin typeface="Verdana" panose="020B0604030504040204" pitchFamily="34" charset="0"/>
              </a:rPr>
            </a:br>
            <a:r>
              <a:rPr lang="nl-NL">
                <a:latin typeface="Verdana" panose="020B0604030504040204" pitchFamily="34" charset="0"/>
              </a:rPr>
              <a:t>in de eigen taal.</a:t>
            </a:r>
            <a:endParaRPr lang="nl-NL" altLang="nl-NL">
              <a:latin typeface="Verdan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259FAF6-C8F2-C4B3-6370-C7459744092B}"/>
              </a:ext>
            </a:extLst>
          </p:cNvPr>
          <p:cNvPicPr>
            <a:picLocks noChangeAspect="1"/>
          </p:cNvPicPr>
          <p:nvPr/>
        </p:nvPicPr>
        <p:blipFill>
          <a:blip r:embed="rId3"/>
          <a:stretch>
            <a:fillRect/>
          </a:stretch>
        </p:blipFill>
        <p:spPr>
          <a:xfrm>
            <a:off x="0" y="684336"/>
            <a:ext cx="9144000" cy="4752727"/>
          </a:xfrm>
          <a:prstGeom prst="rect">
            <a:avLst/>
          </a:prstGeom>
        </p:spPr>
      </p:pic>
    </p:spTree>
    <p:extLst>
      <p:ext uri="{BB962C8B-B14F-4D97-AF65-F5344CB8AC3E}">
        <p14:creationId xmlns:p14="http://schemas.microsoft.com/office/powerpoint/2010/main" val="172414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4D37628-3B95-9F86-3498-BC2A4564D916}"/>
              </a:ext>
            </a:extLst>
          </p:cNvPr>
          <p:cNvPicPr>
            <a:picLocks noChangeAspect="1"/>
          </p:cNvPicPr>
          <p:nvPr/>
        </p:nvPicPr>
        <p:blipFill>
          <a:blip r:embed="rId3"/>
          <a:stretch>
            <a:fillRect/>
          </a:stretch>
        </p:blipFill>
        <p:spPr>
          <a:xfrm>
            <a:off x="915425" y="0"/>
            <a:ext cx="7313150" cy="6858000"/>
          </a:xfrm>
          <a:prstGeom prst="rect">
            <a:avLst/>
          </a:prstGeom>
        </p:spPr>
      </p:pic>
    </p:spTree>
    <p:extLst>
      <p:ext uri="{BB962C8B-B14F-4D97-AF65-F5344CB8AC3E}">
        <p14:creationId xmlns:p14="http://schemas.microsoft.com/office/powerpoint/2010/main" val="318926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a:xfrm>
            <a:off x="647700" y="5543550"/>
            <a:ext cx="6445250" cy="647700"/>
          </a:xfrm>
        </p:spPr>
        <p:txBody>
          <a:bodyPr/>
          <a:lstStyle/>
          <a:p>
            <a:r>
              <a:rPr lang="nl-NL" altLang="nl-NL">
                <a:latin typeface="Verdana" panose="020B0604030504040204" pitchFamily="34" charset="0"/>
              </a:rPr>
              <a:t>Meer dan Bijbelvertaling alleen...</a:t>
            </a:r>
          </a:p>
        </p:txBody>
      </p:sp>
      <p:pic>
        <p:nvPicPr>
          <p:cNvPr id="8" name="Tijdelijke aanduiding voor afbeelding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774768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9723" y="4893720"/>
            <a:ext cx="1076155" cy="865455"/>
          </a:xfrm>
          <a:prstGeom prst="rect">
            <a:avLst/>
          </a:prstGeom>
        </p:spPr>
      </p:pic>
      <p:sp>
        <p:nvSpPr>
          <p:cNvPr id="3" name="Stroomdiagram: Handmatige invoer 2"/>
          <p:cNvSpPr/>
          <p:nvPr/>
        </p:nvSpPr>
        <p:spPr>
          <a:xfrm rot="10800000">
            <a:off x="0" y="857249"/>
            <a:ext cx="9144000" cy="4817327"/>
          </a:xfrm>
          <a:prstGeom prst="flowChartManualInput">
            <a:avLst/>
          </a:prstGeom>
          <a:gradFill flip="none" rotWithShape="1">
            <a:gsLst>
              <a:gs pos="0">
                <a:srgbClr val="E95E2E"/>
              </a:gs>
              <a:gs pos="100000">
                <a:srgbClr val="F2963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p:cNvSpPr txBox="1"/>
          <p:nvPr/>
        </p:nvSpPr>
        <p:spPr>
          <a:xfrm>
            <a:off x="1268963" y="1910555"/>
            <a:ext cx="8030159" cy="2400657"/>
          </a:xfrm>
          <a:prstGeom prst="rect">
            <a:avLst/>
          </a:prstGeom>
          <a:noFill/>
        </p:spPr>
        <p:txBody>
          <a:bodyPr wrap="square" rtlCol="0">
            <a:spAutoFit/>
          </a:bodyPr>
          <a:lstStyle/>
          <a:p>
            <a:r>
              <a:rPr lang="nl-NL" sz="3000" b="1">
                <a:solidFill>
                  <a:schemeClr val="bg1"/>
                </a:solidFill>
              </a:rPr>
              <a:t>"Heeft Jezus ooit een leeuw gedood? </a:t>
            </a:r>
            <a:br>
              <a:rPr lang="nl-NL" sz="3000" b="1">
                <a:solidFill>
                  <a:schemeClr val="bg1"/>
                </a:solidFill>
              </a:rPr>
            </a:br>
            <a:r>
              <a:rPr lang="nl-NL" sz="3000" b="1">
                <a:solidFill>
                  <a:schemeClr val="bg1"/>
                </a:solidFill>
              </a:rPr>
              <a:t>Hoeveel koeien had Hij? </a:t>
            </a:r>
            <a:br>
              <a:rPr lang="nl-NL" sz="3000" b="1">
                <a:solidFill>
                  <a:schemeClr val="bg1"/>
                </a:solidFill>
              </a:rPr>
            </a:br>
            <a:r>
              <a:rPr lang="nl-NL" sz="3000" b="1">
                <a:solidFill>
                  <a:schemeClr val="bg1"/>
                </a:solidFill>
              </a:rPr>
              <a:t>Hoeveel vrouwen en kinderen had Hij?"</a:t>
            </a:r>
          </a:p>
          <a:p>
            <a:br>
              <a:rPr lang="nl-NL" sz="3000">
                <a:solidFill>
                  <a:schemeClr val="bg1"/>
                </a:solidFill>
              </a:rPr>
            </a:br>
            <a:r>
              <a:rPr lang="nl-NL" sz="3000" err="1">
                <a:solidFill>
                  <a:schemeClr val="bg1"/>
                </a:solidFill>
              </a:rPr>
              <a:t>Masaai</a:t>
            </a:r>
            <a:r>
              <a:rPr lang="nl-NL" sz="3000">
                <a:solidFill>
                  <a:schemeClr val="bg1"/>
                </a:solidFill>
              </a:rPr>
              <a:t>-hoofdman, Tanzania</a:t>
            </a:r>
            <a:endParaRPr lang="nl-NL" sz="30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82904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468864" y="1274931"/>
            <a:ext cx="5050492"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Uitdaging</a:t>
            </a:r>
          </a:p>
        </p:txBody>
      </p:sp>
      <p:sp>
        <p:nvSpPr>
          <p:cNvPr id="6" name="Tekstvak 5"/>
          <p:cNvSpPr txBox="1"/>
          <p:nvPr/>
        </p:nvSpPr>
        <p:spPr>
          <a:xfrm>
            <a:off x="468863" y="2106314"/>
            <a:ext cx="7689793" cy="3729226"/>
          </a:xfrm>
          <a:prstGeom prst="rect">
            <a:avLst/>
          </a:prstGeom>
          <a:noFill/>
        </p:spPr>
        <p:txBody>
          <a:bodyPr wrap="square" rtlCol="0">
            <a:spAutoFit/>
          </a:bodyPr>
          <a:lstStyle/>
          <a:p>
            <a:pPr>
              <a:lnSpc>
                <a:spcPts val="3150"/>
              </a:lnSpc>
            </a:pPr>
            <a:r>
              <a:rPr lang="nl-NL" sz="2400" b="1">
                <a:solidFill>
                  <a:srgbClr val="508B82"/>
                </a:solidFill>
                <a:latin typeface="Verdana" panose="020B0604030504040204" pitchFamily="34" charset="0"/>
                <a:ea typeface="Verdana" panose="020B0604030504040204" pitchFamily="34" charset="0"/>
                <a:cs typeface="Verdana" panose="020B0604030504040204" pitchFamily="34" charset="0"/>
              </a:rPr>
              <a:t>Doel van bijbelvertaalwerk</a:t>
            </a:r>
          </a:p>
          <a:p>
            <a:pPr>
              <a:lnSpc>
                <a:spcPts val="3150"/>
              </a:lnSpc>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Zo getrouw mogelijk overzetten van de boodschap van de Bijbel in de taal van het hart.</a:t>
            </a:r>
          </a:p>
          <a:p>
            <a:pPr>
              <a:lnSpc>
                <a:spcPts val="3150"/>
              </a:lnSpc>
            </a:pPr>
            <a:endParaRPr lang="nl-NL" sz="2400">
              <a:solidFill>
                <a:srgbClr val="007DBD"/>
              </a:solidFill>
              <a:latin typeface="Verdana" panose="020B0604030504040204" pitchFamily="34" charset="0"/>
              <a:ea typeface="Verdana" panose="020B0604030504040204" pitchFamily="34" charset="0"/>
              <a:cs typeface="Verdana" panose="020B0604030504040204" pitchFamily="34" charset="0"/>
            </a:endParaRPr>
          </a:p>
          <a:p>
            <a:pPr>
              <a:lnSpc>
                <a:spcPts val="3150"/>
              </a:lnSpc>
            </a:pPr>
            <a:r>
              <a:rPr lang="nl-NL" sz="2400" b="1">
                <a:solidFill>
                  <a:srgbClr val="508B82"/>
                </a:solidFill>
                <a:latin typeface="Verdana" panose="020B0604030504040204" pitchFamily="34" charset="0"/>
                <a:ea typeface="Verdana" panose="020B0604030504040204" pitchFamily="34" charset="0"/>
                <a:cs typeface="Verdana" panose="020B0604030504040204" pitchFamily="34" charset="0"/>
              </a:rPr>
              <a:t>Uitdaging</a:t>
            </a:r>
          </a:p>
          <a:p>
            <a:pPr>
              <a:lnSpc>
                <a:spcPts val="3150"/>
              </a:lnSpc>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De Bijbel is oorspronkelijk geschreven in een andere</a:t>
            </a:r>
            <a:r>
              <a:rPr lang="nl-NL" sz="2400" b="1">
                <a:solidFill>
                  <a:srgbClr val="007DBD"/>
                </a:solidFill>
                <a:latin typeface="Verdana" panose="020B0604030504040204" pitchFamily="34" charset="0"/>
                <a:ea typeface="Verdana" panose="020B0604030504040204" pitchFamily="34" charset="0"/>
                <a:cs typeface="Verdana" panose="020B0604030504040204" pitchFamily="34" charset="0"/>
              </a:rPr>
              <a:t> tijd</a:t>
            </a: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 andere </a:t>
            </a:r>
            <a:r>
              <a:rPr lang="nl-NL" sz="2400" b="1">
                <a:solidFill>
                  <a:srgbClr val="007DBD"/>
                </a:solidFill>
                <a:latin typeface="Verdana" panose="020B0604030504040204" pitchFamily="34" charset="0"/>
                <a:ea typeface="Verdana" panose="020B0604030504040204" pitchFamily="34" charset="0"/>
                <a:cs typeface="Verdana" panose="020B0604030504040204" pitchFamily="34" charset="0"/>
              </a:rPr>
              <a:t>taal</a:t>
            </a: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 en andere </a:t>
            </a:r>
            <a:r>
              <a:rPr lang="nl-NL" sz="2400" b="1">
                <a:solidFill>
                  <a:srgbClr val="007DBD"/>
                </a:solidFill>
                <a:latin typeface="Verdana" panose="020B0604030504040204" pitchFamily="34" charset="0"/>
                <a:ea typeface="Verdana" panose="020B0604030504040204" pitchFamily="34" charset="0"/>
                <a:cs typeface="Verdana" panose="020B0604030504040204" pitchFamily="34" charset="0"/>
              </a:rPr>
              <a:t>cultuur</a:t>
            </a: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 dan de talen waarin de Bijbel nu vertaald wordt.</a:t>
            </a:r>
          </a:p>
          <a:p>
            <a:endParaRPr lang="nl-NL" sz="2300">
              <a:solidFill>
                <a:srgbClr val="007DBD"/>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34744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468864" y="1274931"/>
            <a:ext cx="5050492"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Vertaalprincipes</a:t>
            </a:r>
          </a:p>
        </p:txBody>
      </p:sp>
      <p:sp>
        <p:nvSpPr>
          <p:cNvPr id="6" name="Tekstvak 5"/>
          <p:cNvSpPr txBox="1"/>
          <p:nvPr/>
        </p:nvSpPr>
        <p:spPr>
          <a:xfrm>
            <a:off x="360324" y="1986923"/>
            <a:ext cx="4627756" cy="2926122"/>
          </a:xfrm>
          <a:prstGeom prst="rect">
            <a:avLst/>
          </a:prstGeom>
          <a:noFill/>
        </p:spPr>
        <p:txBody>
          <a:bodyPr wrap="square" rtlCol="0">
            <a:spAutoFit/>
          </a:bodyPr>
          <a:lstStyle/>
          <a:p>
            <a:pPr marL="342900" indent="-342900">
              <a:lnSpc>
                <a:spcPts val="3150"/>
              </a:lnSpc>
              <a:buFont typeface="Arial" panose="020B0604020202020204" pitchFamily="34" charset="0"/>
              <a:buChar char="•"/>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Betrouwbaar</a:t>
            </a:r>
          </a:p>
          <a:p>
            <a:pPr marL="342900" indent="-342900">
              <a:lnSpc>
                <a:spcPts val="3150"/>
              </a:lnSpc>
              <a:buFont typeface="Arial" panose="020B0604020202020204" pitchFamily="34" charset="0"/>
              <a:buChar char="•"/>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Duidelijk/begrijpelijk</a:t>
            </a:r>
          </a:p>
          <a:p>
            <a:pPr marL="342900" indent="-342900">
              <a:lnSpc>
                <a:spcPts val="3150"/>
              </a:lnSpc>
              <a:buFont typeface="Arial" panose="020B0604020202020204" pitchFamily="34" charset="0"/>
              <a:buChar char="•"/>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Natuurlijk taalgebruik</a:t>
            </a:r>
          </a:p>
          <a:p>
            <a:pPr marL="342900" indent="-342900">
              <a:lnSpc>
                <a:spcPts val="3150"/>
              </a:lnSpc>
              <a:buFont typeface="Arial" panose="020B0604020202020204" pitchFamily="34" charset="0"/>
              <a:buChar char="•"/>
            </a:pPr>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Acceptabel</a:t>
            </a:r>
          </a:p>
          <a:p>
            <a:pPr marL="342900" indent="-342900">
              <a:lnSpc>
                <a:spcPts val="3150"/>
              </a:lnSpc>
              <a:buFont typeface="Arial" panose="020B0604020202020204" pitchFamily="34" charset="0"/>
              <a:buChar char="•"/>
            </a:pPr>
            <a:endParaRPr lang="nl-NL" sz="2400" b="1">
              <a:solidFill>
                <a:srgbClr val="E95E2E"/>
              </a:solidFill>
              <a:latin typeface="Verdana" panose="020B0604030504040204" pitchFamily="34" charset="0"/>
              <a:ea typeface="Verdana" panose="020B0604030504040204" pitchFamily="34" charset="0"/>
              <a:cs typeface="Verdana" panose="020B0604030504040204" pitchFamily="34" charset="0"/>
            </a:endParaRPr>
          </a:p>
          <a:p>
            <a:pPr marL="685800" lvl="1" indent="-342900">
              <a:lnSpc>
                <a:spcPts val="3150"/>
              </a:lnSpc>
            </a:pPr>
            <a:r>
              <a:rPr lang="nl-NL" sz="2100">
                <a:solidFill>
                  <a:srgbClr val="E95E2E"/>
                </a:solidFill>
                <a:latin typeface="Verdana" panose="020B0604030504040204" pitchFamily="34" charset="0"/>
                <a:ea typeface="Verdana" panose="020B0604030504040204" pitchFamily="34" charset="0"/>
                <a:cs typeface="Verdana" panose="020B0604030504040204" pitchFamily="34" charset="0"/>
              </a:rPr>
              <a:t>(</a:t>
            </a:r>
            <a:r>
              <a:rPr lang="nl-NL" sz="2100" b="1">
                <a:solidFill>
                  <a:srgbClr val="E95E2E"/>
                </a:solidFill>
                <a:latin typeface="Verdana" panose="020B0604030504040204" pitchFamily="34" charset="0"/>
                <a:ea typeface="Verdana" panose="020B0604030504040204" pitchFamily="34" charset="0"/>
                <a:cs typeface="Verdana" panose="020B0604030504040204" pitchFamily="34" charset="0"/>
              </a:rPr>
              <a:t>A</a:t>
            </a:r>
            <a:r>
              <a:rPr lang="nl-NL" sz="2100">
                <a:solidFill>
                  <a:srgbClr val="E95E2E"/>
                </a:solidFill>
                <a:latin typeface="Verdana" panose="020B0604030504040204" pitchFamily="34" charset="0"/>
                <a:ea typeface="Verdana" panose="020B0604030504040204" pitchFamily="34" charset="0"/>
                <a:cs typeface="Verdana" panose="020B0604030504040204" pitchFamily="34" charset="0"/>
              </a:rPr>
              <a:t>ccurate, </a:t>
            </a:r>
            <a:r>
              <a:rPr lang="nl-NL" sz="2100" b="1" err="1">
                <a:solidFill>
                  <a:srgbClr val="E95E2E"/>
                </a:solidFill>
                <a:latin typeface="Verdana" panose="020B0604030504040204" pitchFamily="34" charset="0"/>
                <a:ea typeface="Verdana" panose="020B0604030504040204" pitchFamily="34" charset="0"/>
                <a:cs typeface="Verdana" panose="020B0604030504040204" pitchFamily="34" charset="0"/>
              </a:rPr>
              <a:t>B</a:t>
            </a:r>
            <a:r>
              <a:rPr lang="nl-NL" sz="2100" err="1">
                <a:solidFill>
                  <a:srgbClr val="E95E2E"/>
                </a:solidFill>
                <a:latin typeface="Verdana" panose="020B0604030504040204" pitchFamily="34" charset="0"/>
                <a:ea typeface="Verdana" panose="020B0604030504040204" pitchFamily="34" charset="0"/>
                <a:cs typeface="Verdana" panose="020B0604030504040204" pitchFamily="34" charset="0"/>
              </a:rPr>
              <a:t>eautiful</a:t>
            </a:r>
            <a:r>
              <a:rPr lang="nl-NL" sz="2100">
                <a:solidFill>
                  <a:srgbClr val="E95E2E"/>
                </a:solidFill>
                <a:latin typeface="Verdana" panose="020B0604030504040204" pitchFamily="34" charset="0"/>
                <a:ea typeface="Verdana" panose="020B0604030504040204" pitchFamily="34" charset="0"/>
                <a:cs typeface="Verdana" panose="020B0604030504040204" pitchFamily="34" charset="0"/>
              </a:rPr>
              <a:t>, </a:t>
            </a:r>
            <a:r>
              <a:rPr lang="nl-NL" sz="2100" b="1" err="1">
                <a:solidFill>
                  <a:srgbClr val="E95E2E"/>
                </a:solidFill>
                <a:latin typeface="Verdana" panose="020B0604030504040204" pitchFamily="34" charset="0"/>
                <a:ea typeface="Verdana" panose="020B0604030504040204" pitchFamily="34" charset="0"/>
                <a:cs typeface="Verdana" panose="020B0604030504040204" pitchFamily="34" charset="0"/>
              </a:rPr>
              <a:t>C</a:t>
            </a:r>
            <a:r>
              <a:rPr lang="nl-NL" sz="2100" err="1">
                <a:solidFill>
                  <a:srgbClr val="E95E2E"/>
                </a:solidFill>
                <a:latin typeface="Verdana" panose="020B0604030504040204" pitchFamily="34" charset="0"/>
                <a:ea typeface="Verdana" panose="020B0604030504040204" pitchFamily="34" charset="0"/>
                <a:cs typeface="Verdana" panose="020B0604030504040204" pitchFamily="34" charset="0"/>
              </a:rPr>
              <a:t>lear</a:t>
            </a:r>
            <a:r>
              <a:rPr lang="nl-NL" sz="2100">
                <a:solidFill>
                  <a:srgbClr val="E95E2E"/>
                </a:solidFill>
                <a:latin typeface="Verdana" panose="020B0604030504040204" pitchFamily="34" charset="0"/>
                <a:ea typeface="Verdana" panose="020B0604030504040204" pitchFamily="34" charset="0"/>
                <a:cs typeface="Verdana" panose="020B0604030504040204" pitchFamily="34" charset="0"/>
              </a:rPr>
              <a:t>)</a:t>
            </a:r>
          </a:p>
          <a:p>
            <a:pPr marL="342900" indent="-342900">
              <a:lnSpc>
                <a:spcPts val="3150"/>
              </a:lnSpc>
            </a:pPr>
            <a:endParaRPr lang="nl-NL" sz="2400">
              <a:solidFill>
                <a:srgbClr val="007DBD"/>
              </a:solidFill>
              <a:latin typeface="Verdana" panose="020B0604030504040204" pitchFamily="34" charset="0"/>
              <a:ea typeface="Verdana" panose="020B0604030504040204" pitchFamily="34" charset="0"/>
              <a:cs typeface="Verdana" panose="020B0604030504040204" pitchFamily="34" charset="0"/>
            </a:endParaRPr>
          </a:p>
        </p:txBody>
      </p:sp>
      <p:pic>
        <p:nvPicPr>
          <p:cNvPr id="4098" name="Picture 2" descr="D:\Users\alinda\Documents\22 nov\foto's\DSC_21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41186">
            <a:off x="5297859" y="1995077"/>
            <a:ext cx="3454555" cy="2188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216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468864" y="1274931"/>
            <a:ext cx="6246958"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Geen woorden in de taal</a:t>
            </a:r>
          </a:p>
        </p:txBody>
      </p:sp>
      <p:sp>
        <p:nvSpPr>
          <p:cNvPr id="6" name="Tekstvak 5"/>
          <p:cNvSpPr txBox="1"/>
          <p:nvPr/>
        </p:nvSpPr>
        <p:spPr>
          <a:xfrm>
            <a:off x="468864" y="2267435"/>
            <a:ext cx="4371852" cy="2677656"/>
          </a:xfrm>
          <a:prstGeom prst="rect">
            <a:avLst/>
          </a:prstGeom>
          <a:noFill/>
        </p:spPr>
        <p:txBody>
          <a:bodyPr wrap="square" rtlCol="0">
            <a:spAutoFit/>
          </a:bodyPr>
          <a:lstStyle/>
          <a:p>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Intocht in Jeruzalem: </a:t>
            </a:r>
          </a:p>
          <a:p>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in een holle boomstam?</a:t>
            </a:r>
          </a:p>
          <a:p>
            <a:endParaRPr lang="mi-NZ" sz="24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Goud, wierook en mirre</a:t>
            </a:r>
          </a:p>
          <a:p>
            <a:endParaRPr lang="mi-NZ" sz="24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mi-NZ" sz="2400">
                <a:solidFill>
                  <a:srgbClr val="007DBD"/>
                </a:solidFill>
                <a:latin typeface="Verdana" panose="020B0604030504040204" pitchFamily="34" charset="0"/>
                <a:ea typeface="Verdana" panose="020B0604030504040204" pitchFamily="34" charset="0"/>
                <a:cs typeface="Verdana" panose="020B0604030504040204" pitchFamily="34" charset="0"/>
              </a:rPr>
              <a:t>"Ik ben het brood des levens."</a:t>
            </a:r>
            <a:endParaRPr lang="nl-NL" sz="2400">
              <a:solidFill>
                <a:srgbClr val="007DBD"/>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Afbeelding 3"/>
          <p:cNvPicPr>
            <a:picLocks noChangeAspect="1"/>
          </p:cNvPicPr>
          <p:nvPr/>
        </p:nvPicPr>
        <p:blipFill>
          <a:blip r:embed="rId3"/>
          <a:stretch>
            <a:fillRect/>
          </a:stretch>
        </p:blipFill>
        <p:spPr>
          <a:xfrm>
            <a:off x="4695667" y="2134975"/>
            <a:ext cx="3798833" cy="2527951"/>
          </a:xfrm>
          <a:prstGeom prst="rect">
            <a:avLst/>
          </a:prstGeom>
        </p:spPr>
      </p:pic>
    </p:spTree>
    <p:extLst>
      <p:ext uri="{BB962C8B-B14F-4D97-AF65-F5344CB8AC3E}">
        <p14:creationId xmlns:p14="http://schemas.microsoft.com/office/powerpoint/2010/main" val="270612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kstvak 4"/>
          <p:cNvSpPr txBox="1"/>
          <p:nvPr/>
        </p:nvSpPr>
        <p:spPr>
          <a:xfrm>
            <a:off x="468864" y="1274931"/>
            <a:ext cx="6246958"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Geen woorden in de taal</a:t>
            </a:r>
          </a:p>
        </p:txBody>
      </p:sp>
      <p:sp>
        <p:nvSpPr>
          <p:cNvPr id="6" name="Tekstvak 5"/>
          <p:cNvSpPr txBox="1"/>
          <p:nvPr/>
        </p:nvSpPr>
        <p:spPr>
          <a:xfrm>
            <a:off x="285750" y="2195998"/>
            <a:ext cx="5600700" cy="2662267"/>
          </a:xfrm>
          <a:prstGeom prst="rect">
            <a:avLst/>
          </a:prstGeom>
          <a:noFill/>
        </p:spPr>
        <p:txBody>
          <a:bodyPr wrap="square" rtlCol="0">
            <a:spAutoFit/>
          </a:bodyPr>
          <a:lstStyle/>
          <a:p>
            <a:endParaRPr lang="nl-NL" sz="2300" b="1">
              <a:solidFill>
                <a:srgbClr val="508B82"/>
              </a:solidFill>
              <a:latin typeface="Verdana" panose="020B0604030504040204" pitchFamily="34" charset="0"/>
              <a:ea typeface="Verdana" panose="020B0604030504040204" pitchFamily="34" charset="0"/>
              <a:cs typeface="Verdana" panose="020B0604030504040204" pitchFamily="34" charset="0"/>
            </a:endParaRPr>
          </a:p>
          <a:p>
            <a:r>
              <a:rPr lang="nl-NL" sz="2400">
                <a:solidFill>
                  <a:srgbClr val="007DBD"/>
                </a:solidFill>
                <a:latin typeface="Verdana" panose="020B0604030504040204" pitchFamily="34" charset="0"/>
                <a:ea typeface="Verdana" panose="020B0604030504040204" pitchFamily="34" charset="0"/>
                <a:cs typeface="Verdana" panose="020B0604030504040204" pitchFamily="34" charset="0"/>
              </a:rPr>
              <a:t>…dan maak je toch woorden!</a:t>
            </a:r>
          </a:p>
          <a:p>
            <a:endParaRPr lang="mi-NZ" sz="2400">
              <a:solidFill>
                <a:srgbClr val="007DBD"/>
              </a:solidFill>
              <a:latin typeface="Verdana" panose="020B0604030504040204" pitchFamily="34" charset="0"/>
              <a:ea typeface="Verdana" panose="020B0604030504040204" pitchFamily="34" charset="0"/>
              <a:cs typeface="Verdana" panose="020B0604030504040204" pitchFamily="34" charset="0"/>
            </a:endParaRPr>
          </a:p>
          <a:p>
            <a:endParaRPr lang="nl-NL" sz="24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mi-NZ" sz="2400" b="1">
                <a:solidFill>
                  <a:srgbClr val="007DBD"/>
                </a:solidFill>
                <a:latin typeface="Verdana" panose="020B0604030504040204" pitchFamily="34" charset="0"/>
                <a:ea typeface="Verdana" panose="020B0604030504040204" pitchFamily="34" charset="0"/>
                <a:cs typeface="Verdana" panose="020B0604030504040204" pitchFamily="34" charset="0"/>
              </a:rPr>
              <a:t>Tahitisch:</a:t>
            </a:r>
            <a:endParaRPr lang="nl-NL" sz="2400" b="1">
              <a:solidFill>
                <a:srgbClr val="007DBD"/>
              </a:solidFill>
              <a:latin typeface="Verdana" panose="020B0604030504040204" pitchFamily="34" charset="0"/>
              <a:ea typeface="Verdana" panose="020B0604030504040204" pitchFamily="34" charset="0"/>
              <a:cs typeface="Verdana" panose="020B0604030504040204" pitchFamily="34" charset="0"/>
            </a:endParaRPr>
          </a:p>
          <a:p>
            <a:pPr>
              <a:tabLst>
                <a:tab pos="1620000" algn="l"/>
              </a:tabLst>
            </a:pPr>
            <a:r>
              <a:rPr lang="mi-NZ" sz="2400">
                <a:solidFill>
                  <a:srgbClr val="007DBD"/>
                </a:solidFill>
                <a:latin typeface="Verdana" panose="020B0604030504040204" pitchFamily="34" charset="0"/>
                <a:ea typeface="Verdana" panose="020B0604030504040204" pitchFamily="34" charset="0"/>
                <a:cs typeface="Verdana" panose="020B0604030504040204" pitchFamily="34" charset="0"/>
              </a:rPr>
              <a:t>gouverneur</a:t>
            </a:r>
            <a:r>
              <a:rPr lang="mi-NZ" sz="2400" i="1">
                <a:solidFill>
                  <a:srgbClr val="007DBD"/>
                </a:solidFill>
                <a:latin typeface="Verdana" panose="020B0604030504040204" pitchFamily="34" charset="0"/>
                <a:ea typeface="Verdana" panose="020B0604030504040204" pitchFamily="34" charset="0"/>
                <a:cs typeface="Verdana" panose="020B0604030504040204" pitchFamily="34" charset="0"/>
              </a:rPr>
              <a:t>	→ tāvana</a:t>
            </a:r>
          </a:p>
          <a:p>
            <a:pPr>
              <a:tabLst>
                <a:tab pos="1620000" algn="l"/>
              </a:tabLst>
            </a:pPr>
            <a:r>
              <a:rPr lang="mi-NZ" sz="2400">
                <a:solidFill>
                  <a:srgbClr val="007DBD"/>
                </a:solidFill>
                <a:latin typeface="Verdana" panose="020B0604030504040204" pitchFamily="34" charset="0"/>
                <a:ea typeface="Verdana" panose="020B0604030504040204" pitchFamily="34" charset="0"/>
                <a:cs typeface="Verdana" panose="020B0604030504040204" pitchFamily="34" charset="0"/>
              </a:rPr>
              <a:t>woestijn</a:t>
            </a:r>
            <a:r>
              <a:rPr lang="mi-NZ" sz="2400" i="1">
                <a:solidFill>
                  <a:srgbClr val="007DBD"/>
                </a:solidFill>
                <a:latin typeface="Verdana" panose="020B0604030504040204" pitchFamily="34" charset="0"/>
                <a:ea typeface="Verdana" panose="020B0604030504040204" pitchFamily="34" charset="0"/>
                <a:cs typeface="Verdana" panose="020B0604030504040204" pitchFamily="34" charset="0"/>
              </a:rPr>
              <a:t> 		→ mētēpara</a:t>
            </a:r>
            <a:endParaRPr lang="nl-NL" sz="2400">
              <a:solidFill>
                <a:srgbClr val="007DBD"/>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4" descr="C:\Documents and Settings\Kieviet\Mijn documenten\communicatie\overige\Presentatie apr06\Foto's 1600\landschap\PICT2370d (Custom).JPG"/>
          <p:cNvPicPr>
            <a:picLocks noChangeAspect="1" noChangeArrowheads="1"/>
          </p:cNvPicPr>
          <p:nvPr/>
        </p:nvPicPr>
        <p:blipFill>
          <a:blip r:embed="rId3" cstate="print"/>
          <a:stretch>
            <a:fillRect/>
          </a:stretch>
        </p:blipFill>
        <p:spPr bwMode="auto">
          <a:xfrm rot="578390">
            <a:off x="4980586" y="2233986"/>
            <a:ext cx="3443090" cy="25823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958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510224" y="1274442"/>
            <a:ext cx="3503758"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Ander begrip</a:t>
            </a:r>
          </a:p>
        </p:txBody>
      </p:sp>
      <p:sp>
        <p:nvSpPr>
          <p:cNvPr id="6" name="Tekstvak 5"/>
          <p:cNvSpPr txBox="1"/>
          <p:nvPr/>
        </p:nvSpPr>
        <p:spPr>
          <a:xfrm>
            <a:off x="5386039" y="2117020"/>
            <a:ext cx="3499838" cy="3031599"/>
          </a:xfrm>
          <a:prstGeom prst="rect">
            <a:avLst/>
          </a:prstGeom>
          <a:noFill/>
        </p:spPr>
        <p:txBody>
          <a:bodyPr wrap="square" rtlCol="0">
            <a:spAutoFit/>
          </a:bodyPr>
          <a:lstStyle/>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Kikkers zijn een </a:t>
            </a:r>
          </a:p>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lekkernij, geen plaag!</a:t>
            </a:r>
          </a:p>
          <a:p>
            <a:endParaRPr lang="nl-NL" sz="23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Een slang is beter </a:t>
            </a:r>
          </a:p>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dan een vis.</a:t>
            </a:r>
          </a:p>
          <a:p>
            <a:endParaRPr lang="nl-NL" sz="30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Vragen om brood? Brood is een luxe!</a:t>
            </a:r>
          </a:p>
        </p:txBody>
      </p:sp>
      <p:pic>
        <p:nvPicPr>
          <p:cNvPr id="7171" name="Picture 3" descr="D:\Users\alinda\Documents\22 nov\foto's\Langda kid 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24557">
            <a:off x="510224" y="2167645"/>
            <a:ext cx="4299253" cy="3224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349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510224" y="1274442"/>
            <a:ext cx="3503758"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Ander begrip</a:t>
            </a:r>
          </a:p>
        </p:txBody>
      </p:sp>
      <p:sp>
        <p:nvSpPr>
          <p:cNvPr id="6" name="Tekstvak 5"/>
          <p:cNvSpPr txBox="1"/>
          <p:nvPr/>
        </p:nvSpPr>
        <p:spPr>
          <a:xfrm>
            <a:off x="5386039" y="2088445"/>
            <a:ext cx="3499838" cy="2677656"/>
          </a:xfrm>
          <a:prstGeom prst="rect">
            <a:avLst/>
          </a:prstGeom>
          <a:noFill/>
        </p:spPr>
        <p:txBody>
          <a:bodyPr wrap="square" rtlCol="0">
            <a:spAutoFit/>
          </a:bodyPr>
          <a:lstStyle/>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Iedereen bouwt zijn huis op het zand!</a:t>
            </a:r>
          </a:p>
          <a:p>
            <a:endParaRPr lang="nl-NL" sz="2300">
              <a:solidFill>
                <a:srgbClr val="007DBD"/>
              </a:solidFill>
              <a:latin typeface="Verdana" panose="020B0604030504040204" pitchFamily="34" charset="0"/>
              <a:ea typeface="Verdana" panose="020B0604030504040204" pitchFamily="34" charset="0"/>
              <a:cs typeface="Verdana" panose="020B0604030504040204" pitchFamily="34" charset="0"/>
            </a:endParaRPr>
          </a:p>
          <a:p>
            <a:r>
              <a:rPr lang="nl-NL" sz="2300">
                <a:solidFill>
                  <a:srgbClr val="007DBD"/>
                </a:solidFill>
                <a:latin typeface="Verdana" panose="020B0604030504040204" pitchFamily="34" charset="0"/>
                <a:ea typeface="Verdana" panose="020B0604030504040204" pitchFamily="34" charset="0"/>
                <a:cs typeface="Verdana" panose="020B0604030504040204" pitchFamily="34" charset="0"/>
              </a:rPr>
              <a:t>Laat je gave op het altaar?</a:t>
            </a:r>
          </a:p>
          <a:p>
            <a:endParaRPr lang="nl-NL" sz="3000">
              <a:solidFill>
                <a:srgbClr val="007DBD"/>
              </a:solidFill>
              <a:latin typeface="Verdana" panose="020B0604030504040204" pitchFamily="34" charset="0"/>
              <a:ea typeface="Verdana" panose="020B0604030504040204" pitchFamily="34" charset="0"/>
              <a:cs typeface="Verdana" panose="020B0604030504040204" pitchFamily="34" charset="0"/>
            </a:endParaRPr>
          </a:p>
          <a:p>
            <a:endParaRPr lang="nl-NL" sz="2300">
              <a:solidFill>
                <a:srgbClr val="007DBD"/>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Afbeelding 2" descr="hare.jpeg"/>
          <p:cNvPicPr>
            <a:picLocks noChangeAspect="1"/>
          </p:cNvPicPr>
          <p:nvPr/>
        </p:nvPicPr>
        <p:blipFill>
          <a:blip r:embed="rId3" cstate="print"/>
          <a:srcRect/>
          <a:stretch>
            <a:fillRect/>
          </a:stretch>
        </p:blipFill>
        <p:spPr bwMode="auto">
          <a:xfrm rot="21159672">
            <a:off x="493525" y="2212329"/>
            <a:ext cx="4324142" cy="2951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642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510224" y="1274442"/>
            <a:ext cx="4876164" cy="553998"/>
          </a:xfrm>
          <a:prstGeom prst="rect">
            <a:avLst/>
          </a:prstGeom>
          <a:noFill/>
        </p:spPr>
        <p:txBody>
          <a:bodyPr wrap="square" rtlCol="0">
            <a:spAutoFit/>
          </a:bodyPr>
          <a:lstStyle/>
          <a:p>
            <a:r>
              <a:rPr lang="nl-NL" sz="3000" b="1">
                <a:solidFill>
                  <a:srgbClr val="005B9A"/>
                </a:solidFill>
                <a:latin typeface="Verdana" panose="020B0604030504040204" pitchFamily="34" charset="0"/>
                <a:ea typeface="Verdana" panose="020B0604030504040204" pitchFamily="34" charset="0"/>
                <a:cs typeface="Verdana" panose="020B0604030504040204" pitchFamily="34" charset="0"/>
              </a:rPr>
              <a:t>Wat is “onbekend”?</a:t>
            </a:r>
          </a:p>
        </p:txBody>
      </p:sp>
      <p:pic>
        <p:nvPicPr>
          <p:cNvPr id="7" name="Afbeelding 2" descr="hare.jpeg"/>
          <p:cNvPicPr>
            <a:picLocks noChangeAspect="1"/>
          </p:cNvPicPr>
          <p:nvPr/>
        </p:nvPicPr>
        <p:blipFill>
          <a:blip r:embed="rId3" cstate="print"/>
          <a:stretch>
            <a:fillRect/>
          </a:stretch>
        </p:blipFill>
        <p:spPr bwMode="auto">
          <a:xfrm>
            <a:off x="2019497" y="1975625"/>
            <a:ext cx="4875344" cy="3489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7057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a:xfrm>
            <a:off x="647700" y="5543550"/>
            <a:ext cx="6445250" cy="647700"/>
          </a:xfrm>
        </p:spPr>
        <p:txBody>
          <a:bodyPr/>
          <a:lstStyle/>
          <a:p>
            <a:r>
              <a:rPr lang="nl-NL" altLang="nl-NL">
                <a:latin typeface="Verdana" panose="020B0604030504040204" pitchFamily="34" charset="0"/>
              </a:rPr>
              <a:t>Bidden, geven, gaan</a:t>
            </a:r>
          </a:p>
        </p:txBody>
      </p:sp>
      <p:pic>
        <p:nvPicPr>
          <p:cNvPr id="6" name="Tijdelijke aanduiding voor afbeelding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036105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oelichting met afgeronde rechthoek 11">
            <a:extLst>
              <a:ext uri="{FF2B5EF4-FFF2-40B4-BE49-F238E27FC236}">
                <a16:creationId xmlns:a16="http://schemas.microsoft.com/office/drawing/2014/main" id="{B9D4F7EF-B79A-2F01-AA4F-9EDEDB030990}"/>
              </a:ext>
            </a:extLst>
          </p:cNvPr>
          <p:cNvSpPr/>
          <p:nvPr/>
        </p:nvSpPr>
        <p:spPr>
          <a:xfrm>
            <a:off x="7271799" y="333462"/>
            <a:ext cx="1532467" cy="1693333"/>
          </a:xfrm>
          <a:prstGeom prst="wedgeRoundRectCallout">
            <a:avLst>
              <a:gd name="adj1" fmla="val -76833"/>
              <a:gd name="adj2" fmla="val 44000"/>
              <a:gd name="adj3" fmla="val 16667"/>
            </a:avLst>
          </a:prstGeom>
          <a:gradFill flip="none" rotWithShape="1">
            <a:gsLst>
              <a:gs pos="0">
                <a:srgbClr val="E95E2E"/>
              </a:gs>
              <a:gs pos="100000">
                <a:srgbClr val="F29631"/>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995C1142-3868-EF94-1E1F-EEA6CE520CE6}"/>
              </a:ext>
            </a:extLst>
          </p:cNvPr>
          <p:cNvSpPr txBox="1"/>
          <p:nvPr/>
        </p:nvSpPr>
        <p:spPr>
          <a:xfrm>
            <a:off x="7434253" y="648000"/>
            <a:ext cx="1955800" cy="1077218"/>
          </a:xfrm>
          <a:prstGeom prst="rect">
            <a:avLst/>
          </a:prstGeom>
          <a:noFill/>
        </p:spPr>
        <p:txBody>
          <a:bodyPr wrap="square" rtlCol="0">
            <a:spAutoFit/>
          </a:bodyPr>
          <a:lstStyle/>
          <a:p>
            <a:r>
              <a:rPr lang="nl-NL" sz="3200" b="1" dirty="0">
                <a:solidFill>
                  <a:schemeClr val="bg1"/>
                </a:solidFill>
                <a:latin typeface="Verdana" panose="020B0604030504040204" pitchFamily="34" charset="0"/>
                <a:ea typeface="Verdana" panose="020B0604030504040204" pitchFamily="34" charset="0"/>
                <a:cs typeface="Verdana" panose="020B0604030504040204" pitchFamily="34" charset="0"/>
              </a:rPr>
              <a:t>Volg ons!</a:t>
            </a:r>
          </a:p>
        </p:txBody>
      </p:sp>
      <p:pic>
        <p:nvPicPr>
          <p:cNvPr id="9" name="Afbeelding 8">
            <a:extLst>
              <a:ext uri="{FF2B5EF4-FFF2-40B4-BE49-F238E27FC236}">
                <a16:creationId xmlns:a16="http://schemas.microsoft.com/office/drawing/2014/main" id="{5CC8ECCB-3C64-4D87-7A45-5253627554C9}"/>
              </a:ext>
            </a:extLst>
          </p:cNvPr>
          <p:cNvPicPr>
            <a:picLocks noChangeAspect="1"/>
          </p:cNvPicPr>
          <p:nvPr/>
        </p:nvPicPr>
        <p:blipFill>
          <a:blip r:embed="rId3"/>
          <a:stretch>
            <a:fillRect/>
          </a:stretch>
        </p:blipFill>
        <p:spPr>
          <a:xfrm>
            <a:off x="339954" y="2457859"/>
            <a:ext cx="2531392" cy="2531392"/>
          </a:xfrm>
          <a:prstGeom prst="rect">
            <a:avLst/>
          </a:prstGeom>
        </p:spPr>
      </p:pic>
      <p:pic>
        <p:nvPicPr>
          <p:cNvPr id="18" name="Afbeelding 17">
            <a:extLst>
              <a:ext uri="{FF2B5EF4-FFF2-40B4-BE49-F238E27FC236}">
                <a16:creationId xmlns:a16="http://schemas.microsoft.com/office/drawing/2014/main" id="{E72032AD-D2CE-43CE-9A4F-31DFC612C40E}"/>
              </a:ext>
            </a:extLst>
          </p:cNvPr>
          <p:cNvPicPr>
            <a:picLocks noChangeAspect="1"/>
          </p:cNvPicPr>
          <p:nvPr/>
        </p:nvPicPr>
        <p:blipFill>
          <a:blip r:embed="rId4"/>
          <a:stretch>
            <a:fillRect/>
          </a:stretch>
        </p:blipFill>
        <p:spPr>
          <a:xfrm>
            <a:off x="3287782" y="2457859"/>
            <a:ext cx="2531392" cy="2531392"/>
          </a:xfrm>
          <a:prstGeom prst="rect">
            <a:avLst/>
          </a:prstGeom>
        </p:spPr>
      </p:pic>
      <p:pic>
        <p:nvPicPr>
          <p:cNvPr id="21" name="Afbeelding 20">
            <a:extLst>
              <a:ext uri="{FF2B5EF4-FFF2-40B4-BE49-F238E27FC236}">
                <a16:creationId xmlns:a16="http://schemas.microsoft.com/office/drawing/2014/main" id="{88A28DAC-C9B2-2FC1-C58A-F5DE9F561BDD}"/>
              </a:ext>
            </a:extLst>
          </p:cNvPr>
          <p:cNvPicPr>
            <a:picLocks noChangeAspect="1"/>
          </p:cNvPicPr>
          <p:nvPr/>
        </p:nvPicPr>
        <p:blipFill>
          <a:blip r:embed="rId5"/>
          <a:stretch>
            <a:fillRect/>
          </a:stretch>
        </p:blipFill>
        <p:spPr>
          <a:xfrm>
            <a:off x="6272874" y="2457859"/>
            <a:ext cx="2531392" cy="253139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oelichting met afgeronde rechthoek 11">
            <a:extLst>
              <a:ext uri="{FF2B5EF4-FFF2-40B4-BE49-F238E27FC236}">
                <a16:creationId xmlns:a16="http://schemas.microsoft.com/office/drawing/2014/main" id="{4D415E2B-0D51-8D0F-CB08-AC52BFC40689}"/>
              </a:ext>
            </a:extLst>
          </p:cNvPr>
          <p:cNvSpPr/>
          <p:nvPr/>
        </p:nvSpPr>
        <p:spPr>
          <a:xfrm>
            <a:off x="5778501" y="333463"/>
            <a:ext cx="3025766" cy="1228637"/>
          </a:xfrm>
          <a:prstGeom prst="wedgeRoundRectCallout">
            <a:avLst>
              <a:gd name="adj1" fmla="val -76833"/>
              <a:gd name="adj2" fmla="val 44000"/>
              <a:gd name="adj3" fmla="val 16667"/>
            </a:avLst>
          </a:prstGeom>
          <a:gradFill flip="none" rotWithShape="1">
            <a:gsLst>
              <a:gs pos="0">
                <a:srgbClr val="E95E2E"/>
              </a:gs>
              <a:gs pos="100000">
                <a:srgbClr val="F29631"/>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3CEC552F-6A25-9757-87A4-7E02D5559470}"/>
              </a:ext>
            </a:extLst>
          </p:cNvPr>
          <p:cNvSpPr txBox="1"/>
          <p:nvPr/>
        </p:nvSpPr>
        <p:spPr>
          <a:xfrm>
            <a:off x="6049952" y="391552"/>
            <a:ext cx="2586047" cy="1077218"/>
          </a:xfrm>
          <a:prstGeom prst="rect">
            <a:avLst/>
          </a:prstGeom>
          <a:noFill/>
        </p:spPr>
        <p:txBody>
          <a:bodyPr wrap="square" rtlCol="0">
            <a:spAutoFit/>
          </a:bodyPr>
          <a:lstStyle/>
          <a:p>
            <a:r>
              <a:rPr lang="nl-NL" sz="3200" b="1" dirty="0">
                <a:solidFill>
                  <a:schemeClr val="bg1"/>
                </a:solidFill>
                <a:latin typeface="Verdana" panose="020B0604030504040204" pitchFamily="34" charset="0"/>
                <a:ea typeface="Verdana" panose="020B0604030504040204" pitchFamily="34" charset="0"/>
                <a:cs typeface="Verdana" panose="020B0604030504040204" pitchFamily="34" charset="0"/>
              </a:rPr>
              <a:t>Doe mee &amp; doneer!</a:t>
            </a:r>
          </a:p>
        </p:txBody>
      </p:sp>
      <p:pic>
        <p:nvPicPr>
          <p:cNvPr id="7" name="Afbeelding 6">
            <a:extLst>
              <a:ext uri="{FF2B5EF4-FFF2-40B4-BE49-F238E27FC236}">
                <a16:creationId xmlns:a16="http://schemas.microsoft.com/office/drawing/2014/main" id="{8A176471-9065-C6AD-AEAB-1ED998D8B61B}"/>
              </a:ext>
            </a:extLst>
          </p:cNvPr>
          <p:cNvPicPr>
            <a:picLocks noChangeAspect="1"/>
          </p:cNvPicPr>
          <p:nvPr/>
        </p:nvPicPr>
        <p:blipFill>
          <a:blip r:embed="rId2"/>
          <a:stretch>
            <a:fillRect/>
          </a:stretch>
        </p:blipFill>
        <p:spPr>
          <a:xfrm>
            <a:off x="1568450" y="1674735"/>
            <a:ext cx="4849802" cy="4849802"/>
          </a:xfrm>
          <a:prstGeom prst="rect">
            <a:avLst/>
          </a:prstGeom>
        </p:spPr>
      </p:pic>
    </p:spTree>
    <p:extLst>
      <p:ext uri="{BB962C8B-B14F-4D97-AF65-F5344CB8AC3E}">
        <p14:creationId xmlns:p14="http://schemas.microsoft.com/office/powerpoint/2010/main" val="261858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rot="21443273">
            <a:off x="3144155" y="2754122"/>
            <a:ext cx="6105525" cy="4095750"/>
          </a:xfrm>
          <a:prstGeom prst="rect">
            <a:avLst/>
          </a:prstGeom>
        </p:spPr>
      </p:pic>
      <p:sp>
        <p:nvSpPr>
          <p:cNvPr id="3" name="Tekstvak 2"/>
          <p:cNvSpPr txBox="1"/>
          <p:nvPr/>
        </p:nvSpPr>
        <p:spPr>
          <a:xfrm>
            <a:off x="1077933" y="2617122"/>
            <a:ext cx="4005342" cy="1708160"/>
          </a:xfrm>
          <a:prstGeom prst="rect">
            <a:avLst/>
          </a:prstGeom>
          <a:noFill/>
        </p:spPr>
        <p:txBody>
          <a:bodyPr wrap="square" rtlCol="0">
            <a:spAutoFit/>
          </a:bodyPr>
          <a:lstStyle/>
          <a:p>
            <a:pPr algn="l"/>
            <a:endParaRPr lang="en-US" sz="2100" b="1" dirty="0">
              <a:latin typeface="Arial" pitchFamily="34" charset="0"/>
              <a:cs typeface="Arial" pitchFamily="34" charset="0"/>
            </a:endParaRPr>
          </a:p>
          <a:p>
            <a:pPr algn="l"/>
            <a:endParaRPr lang="en-US" sz="2100" b="1" dirty="0">
              <a:latin typeface="Arial" pitchFamily="34" charset="0"/>
              <a:cs typeface="Arial" pitchFamily="34" charset="0"/>
            </a:endParaRPr>
          </a:p>
          <a:p>
            <a:pPr algn="l"/>
            <a:r>
              <a:rPr lang="en-US" sz="2100" b="1" dirty="0">
                <a:latin typeface="Arial" pitchFamily="34" charset="0"/>
                <a:cs typeface="Arial" pitchFamily="34" charset="0"/>
              </a:rPr>
              <a:t>info@wycliffe.nl</a:t>
            </a:r>
          </a:p>
          <a:p>
            <a:pPr algn="l"/>
            <a:endParaRPr lang="en-US" sz="2100" b="1" dirty="0">
              <a:latin typeface="Arial" pitchFamily="34" charset="0"/>
              <a:cs typeface="Arial" pitchFamily="34" charset="0"/>
            </a:endParaRPr>
          </a:p>
          <a:p>
            <a:pPr algn="l"/>
            <a:r>
              <a:rPr lang="en-US" sz="2100" b="1" dirty="0">
                <a:latin typeface="Arial" pitchFamily="34" charset="0"/>
                <a:cs typeface="Arial" pitchFamily="34" charset="0"/>
              </a:rPr>
              <a:t>www.wycliffe.nl</a:t>
            </a:r>
          </a:p>
        </p:txBody>
      </p:sp>
      <p:pic>
        <p:nvPicPr>
          <p:cNvPr id="4" name="Afbeelding 3" descr="domain.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1784" y="3932423"/>
            <a:ext cx="400103" cy="392159"/>
          </a:xfrm>
          <a:prstGeom prst="rect">
            <a:avLst/>
          </a:prstGeom>
        </p:spPr>
      </p:pic>
      <p:pic>
        <p:nvPicPr>
          <p:cNvPr id="5" name="Afbeelding 4" descr="email.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437" y="3235004"/>
            <a:ext cx="427058" cy="418579"/>
          </a:xfrm>
          <a:prstGeom prst="rect">
            <a:avLst/>
          </a:prstGeom>
        </p:spPr>
      </p:pic>
      <p:sp>
        <p:nvSpPr>
          <p:cNvPr id="10" name="Tijdelijke aanduiding voor inhoud 2"/>
          <p:cNvSpPr txBox="1">
            <a:spLocks/>
          </p:cNvSpPr>
          <p:nvPr/>
        </p:nvSpPr>
        <p:spPr>
          <a:xfrm>
            <a:off x="527926" y="1453931"/>
            <a:ext cx="8263169" cy="32817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nl-NL" sz="4500" b="1">
                <a:solidFill>
                  <a:srgbClr val="FFFFFF"/>
                </a:solidFill>
                <a:latin typeface="Calibri" pitchFamily="34" charset="0"/>
                <a:cs typeface="Calibri" pitchFamily="34" charset="0"/>
              </a:rPr>
              <a:t>Doe jij mee?</a:t>
            </a:r>
          </a:p>
        </p:txBody>
      </p:sp>
    </p:spTree>
    <p:extLst>
      <p:ext uri="{BB962C8B-B14F-4D97-AF65-F5344CB8AC3E}">
        <p14:creationId xmlns:p14="http://schemas.microsoft.com/office/powerpoint/2010/main" val="105156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ycliffe Powerpoint sjabloon_111018">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owerpoint_sjabloon.pptxs">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sjabloon_macro" id="{BFF82FEC-9B58-4BEF-A3F9-CFB86035EDAD}" vid="{72A46C6C-3B5D-4AE3-BBD7-BACC60553019}"/>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530c3f-2a26-4453-b2a1-d65d09b6b95a">
      <Terms xmlns="http://schemas.microsoft.com/office/infopath/2007/PartnerControls"/>
    </lcf76f155ced4ddcb4097134ff3c332f>
    <TaxCatchAll xmlns="2b96e7f8-2e09-46c2-92bf-5f095ac6120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2004B111416C468097637CD325E512" ma:contentTypeVersion="16" ma:contentTypeDescription="Create a new document." ma:contentTypeScope="" ma:versionID="bb18d7bbf4a08a47b08a796b165b75ac">
  <xsd:schema xmlns:xsd="http://www.w3.org/2001/XMLSchema" xmlns:xs="http://www.w3.org/2001/XMLSchema" xmlns:p="http://schemas.microsoft.com/office/2006/metadata/properties" xmlns:ns2="f4530c3f-2a26-4453-b2a1-d65d09b6b95a" xmlns:ns3="2b96e7f8-2e09-46c2-92bf-5f095ac61207" targetNamespace="http://schemas.microsoft.com/office/2006/metadata/properties" ma:root="true" ma:fieldsID="14d503e6964ecd19152cabb36a54f451" ns2:_="" ns3:_="">
    <xsd:import namespace="f4530c3f-2a26-4453-b2a1-d65d09b6b95a"/>
    <xsd:import namespace="2b96e7f8-2e09-46c2-92bf-5f095ac6120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530c3f-2a26-4453-b2a1-d65d09b6b9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ac7a797-4b98-4242-8705-3016f83851e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b96e7f8-2e09-46c2-92bf-5f095ac6120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1b90b0-458c-4dc4-9a94-2feafd01affd}" ma:internalName="TaxCatchAll" ma:showField="CatchAllData" ma:web="2b96e7f8-2e09-46c2-92bf-5f095ac612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2755CD-DCF3-41D9-A38F-135E55F9514B}">
  <ds:schemaRef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f4530c3f-2a26-4453-b2a1-d65d09b6b95a"/>
    <ds:schemaRef ds:uri="http://purl.org/dc/elements/1.1/"/>
    <ds:schemaRef ds:uri="http://purl.org/dc/dcmitype/"/>
    <ds:schemaRef ds:uri="http://schemas.microsoft.com/office/2006/documentManagement/types"/>
    <ds:schemaRef ds:uri="2b96e7f8-2e09-46c2-92bf-5f095ac61207"/>
    <ds:schemaRef ds:uri="http://purl.org/dc/terms/"/>
  </ds:schemaRefs>
</ds:datastoreItem>
</file>

<file path=customXml/itemProps2.xml><?xml version="1.0" encoding="utf-8"?>
<ds:datastoreItem xmlns:ds="http://schemas.openxmlformats.org/officeDocument/2006/customXml" ds:itemID="{F0E2B179-EA73-449D-BBA3-750B06973C2F}">
  <ds:schemaRefs>
    <ds:schemaRef ds:uri="http://schemas.microsoft.com/sharepoint/v3/contenttype/forms"/>
  </ds:schemaRefs>
</ds:datastoreItem>
</file>

<file path=customXml/itemProps3.xml><?xml version="1.0" encoding="utf-8"?>
<ds:datastoreItem xmlns:ds="http://schemas.openxmlformats.org/officeDocument/2006/customXml" ds:itemID="{0F3B23D2-62B0-4BD2-90D9-E9B4D2BEAA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530c3f-2a26-4453-b2a1-d65d09b6b95a"/>
    <ds:schemaRef ds:uri="2b96e7f8-2e09-46c2-92bf-5f095ac612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sjabloon Wycliffe</Template>
  <TotalTime>0</TotalTime>
  <Words>1866</Words>
  <Application>Microsoft Office PowerPoint</Application>
  <PresentationFormat>Diavoorstelling (4:3)</PresentationFormat>
  <Paragraphs>149</Paragraphs>
  <Slides>20</Slides>
  <Notes>19</Notes>
  <HiddenSlides>1</HiddenSlides>
  <MMClips>0</MMClips>
  <ScaleCrop>false</ScaleCrop>
  <HeadingPairs>
    <vt:vector size="6" baseType="variant">
      <vt:variant>
        <vt:lpstr>Gebruikte lettertypen</vt:lpstr>
      </vt:variant>
      <vt:variant>
        <vt:i4>4</vt:i4>
      </vt:variant>
      <vt:variant>
        <vt:lpstr>Thema</vt:lpstr>
      </vt:variant>
      <vt:variant>
        <vt:i4>3</vt:i4>
      </vt:variant>
      <vt:variant>
        <vt:lpstr>Diatitels</vt:lpstr>
      </vt:variant>
      <vt:variant>
        <vt:i4>20</vt:i4>
      </vt:variant>
    </vt:vector>
  </HeadingPairs>
  <TitlesOfParts>
    <vt:vector size="27" baseType="lpstr">
      <vt:lpstr>Arial</vt:lpstr>
      <vt:lpstr>Calibri</vt:lpstr>
      <vt:lpstr>Calibri Light</vt:lpstr>
      <vt:lpstr>Verdana</vt:lpstr>
      <vt:lpstr>Aangepast ontwerp</vt:lpstr>
      <vt:lpstr>Wycliffe Powerpoint sjabloon_111018</vt:lpstr>
      <vt:lpstr>Powerpoint_sjabloon.pptxs</vt:lpstr>
      <vt:lpstr>PowerPoint-presentatie</vt:lpstr>
      <vt:lpstr>‘…wij allen horen hen in onze eigen taal spreken over Gods grote daden.’  Handelingen 2:11</vt:lpstr>
      <vt:lpstr>‘Als jouw God zo machtig is,  waarom spreekt Hij dan onze taal niet?’  Cameron Townsend</vt:lpstr>
      <vt:lpstr>Miljoenen mensen zonder Bijbel</vt:lpstr>
      <vt:lpstr>Onze missie: dat wereldwijd  harten en levens veranderen door de Bijbel, Gods Woord,  in de eigen taal.</vt:lpstr>
      <vt:lpstr>PowerPoint-presentatie</vt:lpstr>
      <vt:lpstr>PowerPoint-presentatie</vt:lpstr>
      <vt:lpstr>Meer dan Bijbelvertaling alleen...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Bidden, geven, gaan</vt:lpstr>
      <vt:lpstr>PowerPoint-presentatie</vt:lpstr>
      <vt:lpstr>PowerPoint-presentatie</vt:lpstr>
      <vt:lpstr>PowerPoint-presentatie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Iedereen een Bijbel in de taal van z'n hart!</dc:title>
  <dc:creator>Danielle Broer</dc:creator>
  <cp:lastModifiedBy>Anne Grijzenhout</cp:lastModifiedBy>
  <cp:revision>7</cp:revision>
  <cp:lastPrinted>2015-01-28T12:58:46Z</cp:lastPrinted>
  <dcterms:created xsi:type="dcterms:W3CDTF">2015-01-28T10:03:37Z</dcterms:created>
  <dcterms:modified xsi:type="dcterms:W3CDTF">2023-11-08T10:01:21Z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0x010100CA2004B111416C468097637CD325E512</vt:lpwstr>
  </property>
  <property fmtid="{D5CDD505-2E9C-101B-9397-08002B2CF9AE}" pid="3" name="MediaServiceImageTags">
    <vt:lpwstr/>
  </property>
</Properties>
</file>